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s/slide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ppt/revisionInfo.xml" ContentType="application/vnd.ms-powerpoint.revisioninfo+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65" r:id="rId3"/>
    <p:sldId id="261" r:id="rId4"/>
    <p:sldId id="269" r:id="rId5"/>
    <p:sldId id="270" r:id="rId6"/>
    <p:sldId id="268" r:id="rId7"/>
    <p:sldId id="262" r:id="rId8"/>
    <p:sldId id="264" r:id="rId9"/>
    <p:sldId id="263" r:id="rId10"/>
    <p:sldId id="266" r:id="rId11"/>
    <p:sldId id="267"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2" d="100"/>
          <a:sy n="82" d="100"/>
        </p:scale>
        <p:origin x="96" y="174"/>
      </p:cViewPr>
      <p:guideLst>
        <p:guide orient="horz" pos="2160"/>
        <p:guide pos="3840"/>
      </p:guideLst>
    </p:cSldViewPr>
  </p:slideViewPr>
  <p:notesTextViewPr>
    <p:cViewPr>
      <p:scale>
        <a:sx n="1" d="1"/>
        <a:sy n="1" d="1"/>
      </p:scale>
      <p:origin x="0" y="0"/>
    </p:cViewPr>
  </p:notesTextViewPr>
  <p:sorterViewPr>
    <p:cViewPr>
      <p:scale>
        <a:sx n="100" d="100"/>
        <a:sy n="100" d="100"/>
      </p:scale>
      <p:origin x="0" y="-1059"/>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23" Type="http://schemas.openxmlformats.org/officeDocument/2006/relationships/customXml" Target="../customXml/item5.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 Id="rId22" Type="http://schemas.openxmlformats.org/officeDocument/2006/relationships/customXml" Target="../customXml/item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6BC20A-7A4D-4ECF-B1AF-447C2E8E6089}" type="datetimeFigureOut">
              <a:rPr lang="sv-SE" smtClean="0"/>
              <a:t>2018-06-07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57BEEB-0959-4247-9EB4-700302C1D82D}" type="slidenum">
              <a:rPr lang="sv-SE" smtClean="0"/>
              <a:t>‹#›</a:t>
            </a:fld>
            <a:endParaRPr lang="sv-SE"/>
          </a:p>
        </p:txBody>
      </p:sp>
    </p:spTree>
    <p:extLst>
      <p:ext uri="{BB962C8B-B14F-4D97-AF65-F5344CB8AC3E}">
        <p14:creationId xmlns:p14="http://schemas.microsoft.com/office/powerpoint/2010/main" val="1977893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A3FFA54D-A680-4697-A51C-0FDB9D598898}" type="slidenum">
              <a:rPr lang="sv-SE" smtClean="0"/>
              <a:pPr>
                <a:defRPr/>
              </a:pPr>
              <a:t>1</a:t>
            </a:fld>
            <a:endParaRPr lang="sv-SE"/>
          </a:p>
        </p:txBody>
      </p:sp>
    </p:spTree>
    <p:extLst>
      <p:ext uri="{BB962C8B-B14F-4D97-AF65-F5344CB8AC3E}">
        <p14:creationId xmlns:p14="http://schemas.microsoft.com/office/powerpoint/2010/main" val="489147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41153899-BFEC-4C1B-B681-D4F01A1579BA}"/>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 xmlns:a16="http://schemas.microsoft.com/office/drawing/2014/main" id="{2BCB5DF4-8CE2-4809-8F4C-9239B19840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 xmlns:a16="http://schemas.microsoft.com/office/drawing/2014/main" id="{AD1F2F2C-0848-48DC-BEF3-7CF367D7CBD2}"/>
              </a:ext>
            </a:extLst>
          </p:cNvPr>
          <p:cNvSpPr>
            <a:spLocks noGrp="1"/>
          </p:cNvSpPr>
          <p:nvPr>
            <p:ph type="dt" sz="half" idx="10"/>
          </p:nvPr>
        </p:nvSpPr>
        <p:spPr/>
        <p:txBody>
          <a:bodyPr/>
          <a:lstStyle/>
          <a:p>
            <a:fld id="{9318C6DF-DBAB-43B6-80C7-9BA68D766057}" type="datetimeFigureOut">
              <a:rPr lang="sv-SE" smtClean="0"/>
              <a:t>2018-06-07</a:t>
            </a:fld>
            <a:endParaRPr lang="sv-SE"/>
          </a:p>
        </p:txBody>
      </p:sp>
      <p:sp>
        <p:nvSpPr>
          <p:cNvPr id="5" name="Platshållare för sidfot 4">
            <a:extLst>
              <a:ext uri="{FF2B5EF4-FFF2-40B4-BE49-F238E27FC236}">
                <a16:creationId xmlns="" xmlns:a16="http://schemas.microsoft.com/office/drawing/2014/main" id="{55C22509-5939-4895-9C36-61FE600C1D9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 xmlns:a16="http://schemas.microsoft.com/office/drawing/2014/main" id="{AE31D9ED-F297-4E66-8297-A620C1EEE799}"/>
              </a:ext>
            </a:extLst>
          </p:cNvPr>
          <p:cNvSpPr>
            <a:spLocks noGrp="1"/>
          </p:cNvSpPr>
          <p:nvPr>
            <p:ph type="sldNum" sz="quarter" idx="12"/>
          </p:nvPr>
        </p:nvSpPr>
        <p:spPr/>
        <p:txBody>
          <a:bodyPr/>
          <a:lstStyle/>
          <a:p>
            <a:fld id="{A6FA8567-45EF-48B5-9453-A60E60E1848A}" type="slidenum">
              <a:rPr lang="sv-SE" smtClean="0"/>
              <a:t>‹#›</a:t>
            </a:fld>
            <a:endParaRPr lang="sv-SE"/>
          </a:p>
        </p:txBody>
      </p:sp>
    </p:spTree>
    <p:extLst>
      <p:ext uri="{BB962C8B-B14F-4D97-AF65-F5344CB8AC3E}">
        <p14:creationId xmlns:p14="http://schemas.microsoft.com/office/powerpoint/2010/main" val="2795372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4DBE2958-525A-4320-85AC-98652AD09C3F}"/>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 xmlns:a16="http://schemas.microsoft.com/office/drawing/2014/main" id="{38EA2830-A392-40F2-ADF3-E882356E90D0}"/>
              </a:ext>
            </a:extLst>
          </p:cNvPr>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 xmlns:a16="http://schemas.microsoft.com/office/drawing/2014/main" id="{E69041A6-8830-46BF-913D-8CADB6EF2A16}"/>
              </a:ext>
            </a:extLst>
          </p:cNvPr>
          <p:cNvSpPr>
            <a:spLocks noGrp="1"/>
          </p:cNvSpPr>
          <p:nvPr>
            <p:ph type="dt" sz="half" idx="10"/>
          </p:nvPr>
        </p:nvSpPr>
        <p:spPr/>
        <p:txBody>
          <a:bodyPr/>
          <a:lstStyle/>
          <a:p>
            <a:fld id="{9318C6DF-DBAB-43B6-80C7-9BA68D766057}" type="datetimeFigureOut">
              <a:rPr lang="sv-SE" smtClean="0"/>
              <a:t>2018-06-07</a:t>
            </a:fld>
            <a:endParaRPr lang="sv-SE"/>
          </a:p>
        </p:txBody>
      </p:sp>
      <p:sp>
        <p:nvSpPr>
          <p:cNvPr id="5" name="Platshållare för sidfot 4">
            <a:extLst>
              <a:ext uri="{FF2B5EF4-FFF2-40B4-BE49-F238E27FC236}">
                <a16:creationId xmlns="" xmlns:a16="http://schemas.microsoft.com/office/drawing/2014/main" id="{1EE708A6-A89C-4E8D-9F80-7CB3A18859F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 xmlns:a16="http://schemas.microsoft.com/office/drawing/2014/main" id="{0F37FC69-E0B7-4AB4-97EA-0D3B6682189E}"/>
              </a:ext>
            </a:extLst>
          </p:cNvPr>
          <p:cNvSpPr>
            <a:spLocks noGrp="1"/>
          </p:cNvSpPr>
          <p:nvPr>
            <p:ph type="sldNum" sz="quarter" idx="12"/>
          </p:nvPr>
        </p:nvSpPr>
        <p:spPr/>
        <p:txBody>
          <a:bodyPr/>
          <a:lstStyle/>
          <a:p>
            <a:fld id="{A6FA8567-45EF-48B5-9453-A60E60E1848A}" type="slidenum">
              <a:rPr lang="sv-SE" smtClean="0"/>
              <a:t>‹#›</a:t>
            </a:fld>
            <a:endParaRPr lang="sv-SE"/>
          </a:p>
        </p:txBody>
      </p:sp>
    </p:spTree>
    <p:extLst>
      <p:ext uri="{BB962C8B-B14F-4D97-AF65-F5344CB8AC3E}">
        <p14:creationId xmlns:p14="http://schemas.microsoft.com/office/powerpoint/2010/main" val="1340716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 xmlns:a16="http://schemas.microsoft.com/office/drawing/2014/main" id="{CFBEB351-DC77-439B-9894-0288FC64D92D}"/>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 xmlns:a16="http://schemas.microsoft.com/office/drawing/2014/main" id="{8474C40F-14A6-4C3B-BED9-DA1704206072}"/>
              </a:ext>
            </a:extLst>
          </p:cNvPr>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 xmlns:a16="http://schemas.microsoft.com/office/drawing/2014/main" id="{022A9B0E-C58A-4CD2-903F-AC02B080850F}"/>
              </a:ext>
            </a:extLst>
          </p:cNvPr>
          <p:cNvSpPr>
            <a:spLocks noGrp="1"/>
          </p:cNvSpPr>
          <p:nvPr>
            <p:ph type="dt" sz="half" idx="10"/>
          </p:nvPr>
        </p:nvSpPr>
        <p:spPr/>
        <p:txBody>
          <a:bodyPr/>
          <a:lstStyle/>
          <a:p>
            <a:fld id="{9318C6DF-DBAB-43B6-80C7-9BA68D766057}" type="datetimeFigureOut">
              <a:rPr lang="sv-SE" smtClean="0"/>
              <a:t>2018-06-07</a:t>
            </a:fld>
            <a:endParaRPr lang="sv-SE"/>
          </a:p>
        </p:txBody>
      </p:sp>
      <p:sp>
        <p:nvSpPr>
          <p:cNvPr id="5" name="Platshållare för sidfot 4">
            <a:extLst>
              <a:ext uri="{FF2B5EF4-FFF2-40B4-BE49-F238E27FC236}">
                <a16:creationId xmlns="" xmlns:a16="http://schemas.microsoft.com/office/drawing/2014/main" id="{6DE9C27D-1856-41A1-9A1F-D50595A1376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 xmlns:a16="http://schemas.microsoft.com/office/drawing/2014/main" id="{F1994D51-E28F-4848-9FFD-BC18A98DD52B}"/>
              </a:ext>
            </a:extLst>
          </p:cNvPr>
          <p:cNvSpPr>
            <a:spLocks noGrp="1"/>
          </p:cNvSpPr>
          <p:nvPr>
            <p:ph type="sldNum" sz="quarter" idx="12"/>
          </p:nvPr>
        </p:nvSpPr>
        <p:spPr/>
        <p:txBody>
          <a:bodyPr/>
          <a:lstStyle/>
          <a:p>
            <a:fld id="{A6FA8567-45EF-48B5-9453-A60E60E1848A}" type="slidenum">
              <a:rPr lang="sv-SE" smtClean="0"/>
              <a:t>‹#›</a:t>
            </a:fld>
            <a:endParaRPr lang="sv-SE"/>
          </a:p>
        </p:txBody>
      </p:sp>
    </p:spTree>
    <p:extLst>
      <p:ext uri="{BB962C8B-B14F-4D97-AF65-F5344CB8AC3E}">
        <p14:creationId xmlns:p14="http://schemas.microsoft.com/office/powerpoint/2010/main" val="151247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CB0FDDC7-1BC7-401A-8B8F-55137C662784}"/>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 xmlns:a16="http://schemas.microsoft.com/office/drawing/2014/main" id="{7CD4BF92-D3A5-490E-9449-859E4F6C1091}"/>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 xmlns:a16="http://schemas.microsoft.com/office/drawing/2014/main" id="{A2403279-DCCF-4C71-859C-21CCF2A37E6B}"/>
              </a:ext>
            </a:extLst>
          </p:cNvPr>
          <p:cNvSpPr>
            <a:spLocks noGrp="1"/>
          </p:cNvSpPr>
          <p:nvPr>
            <p:ph type="dt" sz="half" idx="10"/>
          </p:nvPr>
        </p:nvSpPr>
        <p:spPr/>
        <p:txBody>
          <a:bodyPr/>
          <a:lstStyle/>
          <a:p>
            <a:fld id="{9318C6DF-DBAB-43B6-80C7-9BA68D766057}" type="datetimeFigureOut">
              <a:rPr lang="sv-SE" smtClean="0"/>
              <a:t>2018-06-07</a:t>
            </a:fld>
            <a:endParaRPr lang="sv-SE"/>
          </a:p>
        </p:txBody>
      </p:sp>
      <p:sp>
        <p:nvSpPr>
          <p:cNvPr id="5" name="Platshållare för sidfot 4">
            <a:extLst>
              <a:ext uri="{FF2B5EF4-FFF2-40B4-BE49-F238E27FC236}">
                <a16:creationId xmlns="" xmlns:a16="http://schemas.microsoft.com/office/drawing/2014/main" id="{386710FF-12E0-4C7A-9D36-2AC99046C96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 xmlns:a16="http://schemas.microsoft.com/office/drawing/2014/main" id="{0E2F697B-68AF-4865-8A4E-2E26F62D74E0}"/>
              </a:ext>
            </a:extLst>
          </p:cNvPr>
          <p:cNvSpPr>
            <a:spLocks noGrp="1"/>
          </p:cNvSpPr>
          <p:nvPr>
            <p:ph type="sldNum" sz="quarter" idx="12"/>
          </p:nvPr>
        </p:nvSpPr>
        <p:spPr/>
        <p:txBody>
          <a:bodyPr/>
          <a:lstStyle/>
          <a:p>
            <a:fld id="{A6FA8567-45EF-48B5-9453-A60E60E1848A}" type="slidenum">
              <a:rPr lang="sv-SE" smtClean="0"/>
              <a:t>‹#›</a:t>
            </a:fld>
            <a:endParaRPr lang="sv-SE"/>
          </a:p>
        </p:txBody>
      </p:sp>
    </p:spTree>
    <p:extLst>
      <p:ext uri="{BB962C8B-B14F-4D97-AF65-F5344CB8AC3E}">
        <p14:creationId xmlns:p14="http://schemas.microsoft.com/office/powerpoint/2010/main" val="191364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3BC55828-53C9-47DE-92ED-E7ECDA3F4C16}"/>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 xmlns:a16="http://schemas.microsoft.com/office/drawing/2014/main" id="{FDE7F289-F7B5-4A62-8BF5-3EC4301294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a:extLst>
              <a:ext uri="{FF2B5EF4-FFF2-40B4-BE49-F238E27FC236}">
                <a16:creationId xmlns="" xmlns:a16="http://schemas.microsoft.com/office/drawing/2014/main" id="{A637C02D-B028-4D4E-9C9F-4352760D05F0}"/>
              </a:ext>
            </a:extLst>
          </p:cNvPr>
          <p:cNvSpPr>
            <a:spLocks noGrp="1"/>
          </p:cNvSpPr>
          <p:nvPr>
            <p:ph type="dt" sz="half" idx="10"/>
          </p:nvPr>
        </p:nvSpPr>
        <p:spPr/>
        <p:txBody>
          <a:bodyPr/>
          <a:lstStyle/>
          <a:p>
            <a:fld id="{9318C6DF-DBAB-43B6-80C7-9BA68D766057}" type="datetimeFigureOut">
              <a:rPr lang="sv-SE" smtClean="0"/>
              <a:t>2018-06-07</a:t>
            </a:fld>
            <a:endParaRPr lang="sv-SE"/>
          </a:p>
        </p:txBody>
      </p:sp>
      <p:sp>
        <p:nvSpPr>
          <p:cNvPr id="5" name="Platshållare för sidfot 4">
            <a:extLst>
              <a:ext uri="{FF2B5EF4-FFF2-40B4-BE49-F238E27FC236}">
                <a16:creationId xmlns="" xmlns:a16="http://schemas.microsoft.com/office/drawing/2014/main" id="{BC62EB3D-842E-4EF9-A8D8-7B8CE14A7E2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 xmlns:a16="http://schemas.microsoft.com/office/drawing/2014/main" id="{D07377F5-6D05-4C4D-A960-A19FFB0E3D7A}"/>
              </a:ext>
            </a:extLst>
          </p:cNvPr>
          <p:cNvSpPr>
            <a:spLocks noGrp="1"/>
          </p:cNvSpPr>
          <p:nvPr>
            <p:ph type="sldNum" sz="quarter" idx="12"/>
          </p:nvPr>
        </p:nvSpPr>
        <p:spPr/>
        <p:txBody>
          <a:bodyPr/>
          <a:lstStyle/>
          <a:p>
            <a:fld id="{A6FA8567-45EF-48B5-9453-A60E60E1848A}" type="slidenum">
              <a:rPr lang="sv-SE" smtClean="0"/>
              <a:t>‹#›</a:t>
            </a:fld>
            <a:endParaRPr lang="sv-SE"/>
          </a:p>
        </p:txBody>
      </p:sp>
    </p:spTree>
    <p:extLst>
      <p:ext uri="{BB962C8B-B14F-4D97-AF65-F5344CB8AC3E}">
        <p14:creationId xmlns:p14="http://schemas.microsoft.com/office/powerpoint/2010/main" val="2132861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290B5E6D-E127-4308-BF36-FE763874A8FB}"/>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 xmlns:a16="http://schemas.microsoft.com/office/drawing/2014/main" id="{10A6D5C4-ED4B-4D3A-B4CA-189B2B81AE33}"/>
              </a:ext>
            </a:extLst>
          </p:cNvPr>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 xmlns:a16="http://schemas.microsoft.com/office/drawing/2014/main" id="{83B54EB3-348F-4609-BCCD-D954B25E7BC6}"/>
              </a:ext>
            </a:extLst>
          </p:cNvPr>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 xmlns:a16="http://schemas.microsoft.com/office/drawing/2014/main" id="{DF57C2D5-3190-408E-81AF-5C0CFD13A392}"/>
              </a:ext>
            </a:extLst>
          </p:cNvPr>
          <p:cNvSpPr>
            <a:spLocks noGrp="1"/>
          </p:cNvSpPr>
          <p:nvPr>
            <p:ph type="dt" sz="half" idx="10"/>
          </p:nvPr>
        </p:nvSpPr>
        <p:spPr/>
        <p:txBody>
          <a:bodyPr/>
          <a:lstStyle/>
          <a:p>
            <a:fld id="{9318C6DF-DBAB-43B6-80C7-9BA68D766057}" type="datetimeFigureOut">
              <a:rPr lang="sv-SE" smtClean="0"/>
              <a:t>2018-06-07</a:t>
            </a:fld>
            <a:endParaRPr lang="sv-SE"/>
          </a:p>
        </p:txBody>
      </p:sp>
      <p:sp>
        <p:nvSpPr>
          <p:cNvPr id="6" name="Platshållare för sidfot 5">
            <a:extLst>
              <a:ext uri="{FF2B5EF4-FFF2-40B4-BE49-F238E27FC236}">
                <a16:creationId xmlns="" xmlns:a16="http://schemas.microsoft.com/office/drawing/2014/main" id="{3282235C-C491-4F64-8A25-365B9806838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 xmlns:a16="http://schemas.microsoft.com/office/drawing/2014/main" id="{DEC52491-79C5-43F1-A8C8-8844537C79EA}"/>
              </a:ext>
            </a:extLst>
          </p:cNvPr>
          <p:cNvSpPr>
            <a:spLocks noGrp="1"/>
          </p:cNvSpPr>
          <p:nvPr>
            <p:ph type="sldNum" sz="quarter" idx="12"/>
          </p:nvPr>
        </p:nvSpPr>
        <p:spPr/>
        <p:txBody>
          <a:bodyPr/>
          <a:lstStyle/>
          <a:p>
            <a:fld id="{A6FA8567-45EF-48B5-9453-A60E60E1848A}" type="slidenum">
              <a:rPr lang="sv-SE" smtClean="0"/>
              <a:t>‹#›</a:t>
            </a:fld>
            <a:endParaRPr lang="sv-SE"/>
          </a:p>
        </p:txBody>
      </p:sp>
    </p:spTree>
    <p:extLst>
      <p:ext uri="{BB962C8B-B14F-4D97-AF65-F5344CB8AC3E}">
        <p14:creationId xmlns:p14="http://schemas.microsoft.com/office/powerpoint/2010/main" val="814493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3FDB3E33-3BA1-4EED-8821-E61DB6005D70}"/>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 xmlns:a16="http://schemas.microsoft.com/office/drawing/2014/main" id="{3567FD53-DDA7-4A4C-A9B2-91CC67E370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a:extLst>
              <a:ext uri="{FF2B5EF4-FFF2-40B4-BE49-F238E27FC236}">
                <a16:creationId xmlns="" xmlns:a16="http://schemas.microsoft.com/office/drawing/2014/main" id="{48295D45-7C75-45B5-A306-58EC63D507AF}"/>
              </a:ext>
            </a:extLst>
          </p:cNvPr>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 xmlns:a16="http://schemas.microsoft.com/office/drawing/2014/main" id="{6A8C14F4-1E86-483F-A92E-90AEAA641A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a:extLst>
              <a:ext uri="{FF2B5EF4-FFF2-40B4-BE49-F238E27FC236}">
                <a16:creationId xmlns="" xmlns:a16="http://schemas.microsoft.com/office/drawing/2014/main" id="{E90E76CC-1596-400A-BC07-66F0FE9D4CC7}"/>
              </a:ext>
            </a:extLst>
          </p:cNvPr>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 xmlns:a16="http://schemas.microsoft.com/office/drawing/2014/main" id="{45E63C4D-C850-4911-A21F-206442C150CE}"/>
              </a:ext>
            </a:extLst>
          </p:cNvPr>
          <p:cNvSpPr>
            <a:spLocks noGrp="1"/>
          </p:cNvSpPr>
          <p:nvPr>
            <p:ph type="dt" sz="half" idx="10"/>
          </p:nvPr>
        </p:nvSpPr>
        <p:spPr/>
        <p:txBody>
          <a:bodyPr/>
          <a:lstStyle/>
          <a:p>
            <a:fld id="{9318C6DF-DBAB-43B6-80C7-9BA68D766057}" type="datetimeFigureOut">
              <a:rPr lang="sv-SE" smtClean="0"/>
              <a:t>2018-06-07</a:t>
            </a:fld>
            <a:endParaRPr lang="sv-SE"/>
          </a:p>
        </p:txBody>
      </p:sp>
      <p:sp>
        <p:nvSpPr>
          <p:cNvPr id="8" name="Platshållare för sidfot 7">
            <a:extLst>
              <a:ext uri="{FF2B5EF4-FFF2-40B4-BE49-F238E27FC236}">
                <a16:creationId xmlns="" xmlns:a16="http://schemas.microsoft.com/office/drawing/2014/main" id="{B160A6F7-7857-4D7C-A955-70680D89DA48}"/>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 xmlns:a16="http://schemas.microsoft.com/office/drawing/2014/main" id="{38BA8EAA-0B2E-4478-8636-2B5D4F80B240}"/>
              </a:ext>
            </a:extLst>
          </p:cNvPr>
          <p:cNvSpPr>
            <a:spLocks noGrp="1"/>
          </p:cNvSpPr>
          <p:nvPr>
            <p:ph type="sldNum" sz="quarter" idx="12"/>
          </p:nvPr>
        </p:nvSpPr>
        <p:spPr/>
        <p:txBody>
          <a:bodyPr/>
          <a:lstStyle/>
          <a:p>
            <a:fld id="{A6FA8567-45EF-48B5-9453-A60E60E1848A}" type="slidenum">
              <a:rPr lang="sv-SE" smtClean="0"/>
              <a:t>‹#›</a:t>
            </a:fld>
            <a:endParaRPr lang="sv-SE"/>
          </a:p>
        </p:txBody>
      </p:sp>
    </p:spTree>
    <p:extLst>
      <p:ext uri="{BB962C8B-B14F-4D97-AF65-F5344CB8AC3E}">
        <p14:creationId xmlns:p14="http://schemas.microsoft.com/office/powerpoint/2010/main" val="2463682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BCD73305-9588-4ECF-BB70-44BCF4FE356F}"/>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 xmlns:a16="http://schemas.microsoft.com/office/drawing/2014/main" id="{1D23B1CF-434D-435E-B7F7-AB97485C9986}"/>
              </a:ext>
            </a:extLst>
          </p:cNvPr>
          <p:cNvSpPr>
            <a:spLocks noGrp="1"/>
          </p:cNvSpPr>
          <p:nvPr>
            <p:ph type="dt" sz="half" idx="10"/>
          </p:nvPr>
        </p:nvSpPr>
        <p:spPr/>
        <p:txBody>
          <a:bodyPr/>
          <a:lstStyle/>
          <a:p>
            <a:fld id="{9318C6DF-DBAB-43B6-80C7-9BA68D766057}" type="datetimeFigureOut">
              <a:rPr lang="sv-SE" smtClean="0"/>
              <a:t>2018-06-07</a:t>
            </a:fld>
            <a:endParaRPr lang="sv-SE"/>
          </a:p>
        </p:txBody>
      </p:sp>
      <p:sp>
        <p:nvSpPr>
          <p:cNvPr id="4" name="Platshållare för sidfot 3">
            <a:extLst>
              <a:ext uri="{FF2B5EF4-FFF2-40B4-BE49-F238E27FC236}">
                <a16:creationId xmlns="" xmlns:a16="http://schemas.microsoft.com/office/drawing/2014/main" id="{A810692F-0C48-4314-8FBF-64451804508C}"/>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 xmlns:a16="http://schemas.microsoft.com/office/drawing/2014/main" id="{C98FF838-EF86-4A3B-A923-D57358058FA5}"/>
              </a:ext>
            </a:extLst>
          </p:cNvPr>
          <p:cNvSpPr>
            <a:spLocks noGrp="1"/>
          </p:cNvSpPr>
          <p:nvPr>
            <p:ph type="sldNum" sz="quarter" idx="12"/>
          </p:nvPr>
        </p:nvSpPr>
        <p:spPr/>
        <p:txBody>
          <a:bodyPr/>
          <a:lstStyle/>
          <a:p>
            <a:fld id="{A6FA8567-45EF-48B5-9453-A60E60E1848A}" type="slidenum">
              <a:rPr lang="sv-SE" smtClean="0"/>
              <a:t>‹#›</a:t>
            </a:fld>
            <a:endParaRPr lang="sv-SE"/>
          </a:p>
        </p:txBody>
      </p:sp>
    </p:spTree>
    <p:extLst>
      <p:ext uri="{BB962C8B-B14F-4D97-AF65-F5344CB8AC3E}">
        <p14:creationId xmlns:p14="http://schemas.microsoft.com/office/powerpoint/2010/main" val="670053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 xmlns:a16="http://schemas.microsoft.com/office/drawing/2014/main" id="{834B0BCE-70A6-4E76-9A37-ADE61E602B79}"/>
              </a:ext>
            </a:extLst>
          </p:cNvPr>
          <p:cNvSpPr>
            <a:spLocks noGrp="1"/>
          </p:cNvSpPr>
          <p:nvPr>
            <p:ph type="dt" sz="half" idx="10"/>
          </p:nvPr>
        </p:nvSpPr>
        <p:spPr/>
        <p:txBody>
          <a:bodyPr/>
          <a:lstStyle/>
          <a:p>
            <a:fld id="{9318C6DF-DBAB-43B6-80C7-9BA68D766057}" type="datetimeFigureOut">
              <a:rPr lang="sv-SE" smtClean="0"/>
              <a:t>2018-06-07</a:t>
            </a:fld>
            <a:endParaRPr lang="sv-SE"/>
          </a:p>
        </p:txBody>
      </p:sp>
      <p:sp>
        <p:nvSpPr>
          <p:cNvPr id="3" name="Platshållare för sidfot 2">
            <a:extLst>
              <a:ext uri="{FF2B5EF4-FFF2-40B4-BE49-F238E27FC236}">
                <a16:creationId xmlns="" xmlns:a16="http://schemas.microsoft.com/office/drawing/2014/main" id="{826584DE-9166-4445-9BC0-BD1417FB8AD2}"/>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 xmlns:a16="http://schemas.microsoft.com/office/drawing/2014/main" id="{09BDB591-0400-43EA-9466-330A250B5882}"/>
              </a:ext>
            </a:extLst>
          </p:cNvPr>
          <p:cNvSpPr>
            <a:spLocks noGrp="1"/>
          </p:cNvSpPr>
          <p:nvPr>
            <p:ph type="sldNum" sz="quarter" idx="12"/>
          </p:nvPr>
        </p:nvSpPr>
        <p:spPr/>
        <p:txBody>
          <a:bodyPr/>
          <a:lstStyle/>
          <a:p>
            <a:fld id="{A6FA8567-45EF-48B5-9453-A60E60E1848A}" type="slidenum">
              <a:rPr lang="sv-SE" smtClean="0"/>
              <a:t>‹#›</a:t>
            </a:fld>
            <a:endParaRPr lang="sv-SE"/>
          </a:p>
        </p:txBody>
      </p:sp>
    </p:spTree>
    <p:extLst>
      <p:ext uri="{BB962C8B-B14F-4D97-AF65-F5344CB8AC3E}">
        <p14:creationId xmlns:p14="http://schemas.microsoft.com/office/powerpoint/2010/main" val="92914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D1AB561F-F477-44FE-8ADE-39607C1F6C0D}"/>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 xmlns:a16="http://schemas.microsoft.com/office/drawing/2014/main" id="{61559CB2-9033-4D98-9C32-4D2AF64E7E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 xmlns:a16="http://schemas.microsoft.com/office/drawing/2014/main" id="{9A2710E2-DCD8-4FE1-9492-057A689D65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 xmlns:a16="http://schemas.microsoft.com/office/drawing/2014/main" id="{FE0300B0-8B4F-4E16-AA3B-BB90BCCF41C9}"/>
              </a:ext>
            </a:extLst>
          </p:cNvPr>
          <p:cNvSpPr>
            <a:spLocks noGrp="1"/>
          </p:cNvSpPr>
          <p:nvPr>
            <p:ph type="dt" sz="half" idx="10"/>
          </p:nvPr>
        </p:nvSpPr>
        <p:spPr/>
        <p:txBody>
          <a:bodyPr/>
          <a:lstStyle/>
          <a:p>
            <a:fld id="{9318C6DF-DBAB-43B6-80C7-9BA68D766057}" type="datetimeFigureOut">
              <a:rPr lang="sv-SE" smtClean="0"/>
              <a:t>2018-06-07</a:t>
            </a:fld>
            <a:endParaRPr lang="sv-SE"/>
          </a:p>
        </p:txBody>
      </p:sp>
      <p:sp>
        <p:nvSpPr>
          <p:cNvPr id="6" name="Platshållare för sidfot 5">
            <a:extLst>
              <a:ext uri="{FF2B5EF4-FFF2-40B4-BE49-F238E27FC236}">
                <a16:creationId xmlns="" xmlns:a16="http://schemas.microsoft.com/office/drawing/2014/main" id="{5D6A131C-09F3-4BAC-99CC-F0C8C9A389BA}"/>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 xmlns:a16="http://schemas.microsoft.com/office/drawing/2014/main" id="{5E4A63F9-1316-45C1-A6BB-1D0199AAA027}"/>
              </a:ext>
            </a:extLst>
          </p:cNvPr>
          <p:cNvSpPr>
            <a:spLocks noGrp="1"/>
          </p:cNvSpPr>
          <p:nvPr>
            <p:ph type="sldNum" sz="quarter" idx="12"/>
          </p:nvPr>
        </p:nvSpPr>
        <p:spPr/>
        <p:txBody>
          <a:bodyPr/>
          <a:lstStyle/>
          <a:p>
            <a:fld id="{A6FA8567-45EF-48B5-9453-A60E60E1848A}" type="slidenum">
              <a:rPr lang="sv-SE" smtClean="0"/>
              <a:t>‹#›</a:t>
            </a:fld>
            <a:endParaRPr lang="sv-SE"/>
          </a:p>
        </p:txBody>
      </p:sp>
    </p:spTree>
    <p:extLst>
      <p:ext uri="{BB962C8B-B14F-4D97-AF65-F5344CB8AC3E}">
        <p14:creationId xmlns:p14="http://schemas.microsoft.com/office/powerpoint/2010/main" val="3738722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BEC1A62B-ACD0-44F1-83B8-2BB68F9F4AC6}"/>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 xmlns:a16="http://schemas.microsoft.com/office/drawing/2014/main" id="{BE7C52D6-862F-466F-9942-62605B7A95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 xmlns:a16="http://schemas.microsoft.com/office/drawing/2014/main" id="{3B01FFB4-3F94-4C55-8B63-FCC2C0AEB8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 xmlns:a16="http://schemas.microsoft.com/office/drawing/2014/main" id="{FF5303BB-EFEA-42AB-AF27-FFDE7A52D5D1}"/>
              </a:ext>
            </a:extLst>
          </p:cNvPr>
          <p:cNvSpPr>
            <a:spLocks noGrp="1"/>
          </p:cNvSpPr>
          <p:nvPr>
            <p:ph type="dt" sz="half" idx="10"/>
          </p:nvPr>
        </p:nvSpPr>
        <p:spPr/>
        <p:txBody>
          <a:bodyPr/>
          <a:lstStyle/>
          <a:p>
            <a:fld id="{9318C6DF-DBAB-43B6-80C7-9BA68D766057}" type="datetimeFigureOut">
              <a:rPr lang="sv-SE" smtClean="0"/>
              <a:t>2018-06-07</a:t>
            </a:fld>
            <a:endParaRPr lang="sv-SE"/>
          </a:p>
        </p:txBody>
      </p:sp>
      <p:sp>
        <p:nvSpPr>
          <p:cNvPr id="6" name="Platshållare för sidfot 5">
            <a:extLst>
              <a:ext uri="{FF2B5EF4-FFF2-40B4-BE49-F238E27FC236}">
                <a16:creationId xmlns="" xmlns:a16="http://schemas.microsoft.com/office/drawing/2014/main" id="{42A1B9A9-9A95-48B4-BC60-6B646FC7368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 xmlns:a16="http://schemas.microsoft.com/office/drawing/2014/main" id="{5C35EF6E-FE34-4CC9-AE51-D9E105942AD3}"/>
              </a:ext>
            </a:extLst>
          </p:cNvPr>
          <p:cNvSpPr>
            <a:spLocks noGrp="1"/>
          </p:cNvSpPr>
          <p:nvPr>
            <p:ph type="sldNum" sz="quarter" idx="12"/>
          </p:nvPr>
        </p:nvSpPr>
        <p:spPr/>
        <p:txBody>
          <a:bodyPr/>
          <a:lstStyle/>
          <a:p>
            <a:fld id="{A6FA8567-45EF-48B5-9453-A60E60E1848A}" type="slidenum">
              <a:rPr lang="sv-SE" smtClean="0"/>
              <a:t>‹#›</a:t>
            </a:fld>
            <a:endParaRPr lang="sv-SE"/>
          </a:p>
        </p:txBody>
      </p:sp>
    </p:spTree>
    <p:extLst>
      <p:ext uri="{BB962C8B-B14F-4D97-AF65-F5344CB8AC3E}">
        <p14:creationId xmlns:p14="http://schemas.microsoft.com/office/powerpoint/2010/main" val="3988676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 xmlns:a16="http://schemas.microsoft.com/office/drawing/2014/main" id="{1A667F82-42C1-4F2A-8B39-DDA171C5AF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 xmlns:a16="http://schemas.microsoft.com/office/drawing/2014/main" id="{F4ABC687-DCAF-4B36-B5B0-9F0D34616D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 xmlns:a16="http://schemas.microsoft.com/office/drawing/2014/main" id="{08A61CFB-E654-489F-A4D7-44A993F277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18C6DF-DBAB-43B6-80C7-9BA68D766057}" type="datetimeFigureOut">
              <a:rPr lang="sv-SE" smtClean="0"/>
              <a:t>2018-06-07</a:t>
            </a:fld>
            <a:endParaRPr lang="sv-SE"/>
          </a:p>
        </p:txBody>
      </p:sp>
      <p:sp>
        <p:nvSpPr>
          <p:cNvPr id="5" name="Platshållare för sidfot 4">
            <a:extLst>
              <a:ext uri="{FF2B5EF4-FFF2-40B4-BE49-F238E27FC236}">
                <a16:creationId xmlns="" xmlns:a16="http://schemas.microsoft.com/office/drawing/2014/main" id="{22448856-14E7-41B5-B0D0-FDA81558A8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 xmlns:a16="http://schemas.microsoft.com/office/drawing/2014/main" id="{6547CDBD-1E89-4D9E-B558-40085C9BFB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FA8567-45EF-48B5-9453-A60E60E1848A}" type="slidenum">
              <a:rPr lang="sv-SE" smtClean="0"/>
              <a:t>‹#›</a:t>
            </a:fld>
            <a:endParaRPr lang="sv-SE"/>
          </a:p>
        </p:txBody>
      </p:sp>
    </p:spTree>
    <p:extLst>
      <p:ext uri="{BB962C8B-B14F-4D97-AF65-F5344CB8AC3E}">
        <p14:creationId xmlns:p14="http://schemas.microsoft.com/office/powerpoint/2010/main" val="35089800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gif"/><Relationship Id="rId4" Type="http://schemas.openxmlformats.org/officeDocument/2006/relationships/image" Target="../media/image2.jpeg"/><Relationship Id="rId9" Type="http://schemas.openxmlformats.org/officeDocument/2006/relationships/image" Target="../media/image7.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Rak 6"/>
          <p:cNvCxnSpPr/>
          <p:nvPr/>
        </p:nvCxnSpPr>
        <p:spPr>
          <a:xfrm>
            <a:off x="1919536" y="5445224"/>
            <a:ext cx="82809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 name="Grupp 8"/>
          <p:cNvGrpSpPr/>
          <p:nvPr/>
        </p:nvGrpSpPr>
        <p:grpSpPr>
          <a:xfrm>
            <a:off x="1919537" y="5793680"/>
            <a:ext cx="6801091" cy="803672"/>
            <a:chOff x="395536" y="5793680"/>
            <a:chExt cx="6801091" cy="803672"/>
          </a:xfrm>
        </p:grpSpPr>
        <p:pic>
          <p:nvPicPr>
            <p:cNvPr id="3" name="Bildobjekt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5888596"/>
              <a:ext cx="1793137" cy="623986"/>
            </a:xfrm>
            <a:prstGeom prst="rect">
              <a:avLst/>
            </a:prstGeom>
          </p:spPr>
        </p:pic>
        <p:sp>
          <p:nvSpPr>
            <p:cNvPr id="4" name="textruta 3"/>
            <p:cNvSpPr txBox="1"/>
            <p:nvPr/>
          </p:nvSpPr>
          <p:spPr>
            <a:xfrm>
              <a:off x="2435631" y="5811298"/>
              <a:ext cx="2295107" cy="683392"/>
            </a:xfrm>
            <a:prstGeom prst="rect">
              <a:avLst/>
            </a:prstGeom>
            <a:noFill/>
          </p:spPr>
          <p:txBody>
            <a:bodyPr wrap="square" rtlCol="0">
              <a:spAutoFit/>
            </a:bodyPr>
            <a:lstStyle/>
            <a:p>
              <a:pPr algn="ctr">
                <a:lnSpc>
                  <a:spcPct val="115000"/>
                </a:lnSpc>
                <a:spcAft>
                  <a:spcPts val="1000"/>
                </a:spcAft>
              </a:pPr>
              <a:endParaRPr lang="sv-SE" sz="1050" dirty="0">
                <a:latin typeface="Calibri"/>
                <a:ea typeface="Calibri"/>
                <a:cs typeface="Times New Roman"/>
              </a:endParaRPr>
            </a:p>
            <a:p>
              <a:endParaRPr lang="sv-SE" dirty="0"/>
            </a:p>
          </p:txBody>
        </p:sp>
        <p:pic>
          <p:nvPicPr>
            <p:cNvPr id="8" name="Bildobjekt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95736" y="5869364"/>
              <a:ext cx="1141833" cy="614687"/>
            </a:xfrm>
            <a:prstGeom prst="rect">
              <a:avLst/>
            </a:prstGeom>
          </p:spPr>
        </p:pic>
        <p:pic>
          <p:nvPicPr>
            <p:cNvPr id="11" name="Bildobjekt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91880" y="5869364"/>
              <a:ext cx="1075234" cy="619075"/>
            </a:xfrm>
            <a:prstGeom prst="rect">
              <a:avLst/>
            </a:prstGeom>
          </p:spPr>
        </p:pic>
        <p:pic>
          <p:nvPicPr>
            <p:cNvPr id="14" name="Bildobjekt 13"/>
            <p:cNvPicPr>
              <a:picLocks noChangeAspect="1"/>
            </p:cNvPicPr>
            <p:nvPr/>
          </p:nvPicPr>
          <p:blipFill rotWithShape="1">
            <a:blip r:embed="rId6">
              <a:extLst>
                <a:ext uri="{28A0092B-C50C-407E-A947-70E740481C1C}">
                  <a14:useLocalDpi xmlns:a14="http://schemas.microsoft.com/office/drawing/2010/main" val="0"/>
                </a:ext>
              </a:extLst>
            </a:blip>
            <a:srcRect l="6481" t="1146" r="10071" b="4824"/>
            <a:stretch/>
          </p:blipFill>
          <p:spPr>
            <a:xfrm>
              <a:off x="4644008" y="5793680"/>
              <a:ext cx="1082212" cy="731664"/>
            </a:xfrm>
            <a:prstGeom prst="rect">
              <a:avLst/>
            </a:prstGeom>
            <a:ln>
              <a:noFill/>
            </a:ln>
          </p:spPr>
        </p:pic>
        <p:pic>
          <p:nvPicPr>
            <p:cNvPr id="6" name="Bildobjekt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868144" y="5945336"/>
              <a:ext cx="1328483" cy="652016"/>
            </a:xfrm>
            <a:prstGeom prst="rect">
              <a:avLst/>
            </a:prstGeom>
          </p:spPr>
        </p:pic>
      </p:grpSp>
      <p:sp>
        <p:nvSpPr>
          <p:cNvPr id="12" name="Rubrik 11"/>
          <p:cNvSpPr>
            <a:spLocks noGrp="1"/>
          </p:cNvSpPr>
          <p:nvPr>
            <p:ph type="title"/>
          </p:nvPr>
        </p:nvSpPr>
        <p:spPr>
          <a:xfrm>
            <a:off x="1981200" y="274638"/>
            <a:ext cx="8229600" cy="4306490"/>
          </a:xfrm>
        </p:spPr>
        <p:txBody>
          <a:bodyPr>
            <a:normAutofit fontScale="90000"/>
          </a:bodyPr>
          <a:lstStyle/>
          <a:p>
            <a:pPr algn="ctr"/>
            <a:r>
              <a:rPr lang="sv-SE" dirty="0"/>
              <a:t/>
            </a:r>
            <a:br>
              <a:rPr lang="sv-SE" dirty="0"/>
            </a:br>
            <a:r>
              <a:rPr lang="sv-SE" dirty="0"/>
              <a:t/>
            </a:r>
            <a:br>
              <a:rPr lang="sv-SE" dirty="0"/>
            </a:br>
            <a:r>
              <a:rPr lang="sv-SE" dirty="0">
                <a:solidFill>
                  <a:srgbClr val="0D68B0"/>
                </a:solidFill>
              </a:rPr>
              <a:t/>
            </a:r>
            <a:br>
              <a:rPr lang="sv-SE" dirty="0">
                <a:solidFill>
                  <a:srgbClr val="0D68B0"/>
                </a:solidFill>
              </a:rPr>
            </a:br>
            <a:r>
              <a:rPr lang="sv-SE" sz="4900" dirty="0">
                <a:solidFill>
                  <a:srgbClr val="0D68B0"/>
                </a:solidFill>
              </a:rPr>
              <a:t/>
            </a:r>
            <a:br>
              <a:rPr lang="sv-SE" sz="4900" dirty="0">
                <a:solidFill>
                  <a:srgbClr val="0D68B0"/>
                </a:solidFill>
              </a:rPr>
            </a:br>
            <a:r>
              <a:rPr lang="sv-SE" sz="4900" dirty="0">
                <a:solidFill>
                  <a:srgbClr val="0D68B0"/>
                </a:solidFill>
              </a:rPr>
              <a:t>Förvaltningsplan 2018</a:t>
            </a:r>
            <a:r>
              <a:rPr lang="sv-SE" sz="2800" dirty="0">
                <a:solidFill>
                  <a:srgbClr val="0D68B0"/>
                </a:solidFill>
              </a:rPr>
              <a:t/>
            </a:r>
            <a:br>
              <a:rPr lang="sv-SE" sz="2800" dirty="0">
                <a:solidFill>
                  <a:srgbClr val="0D68B0"/>
                </a:solidFill>
              </a:rPr>
            </a:br>
            <a:r>
              <a:rPr lang="sv-SE" sz="2800" dirty="0">
                <a:solidFill>
                  <a:srgbClr val="0D68B0"/>
                </a:solidFill>
              </a:rPr>
              <a:t/>
            </a:r>
            <a:br>
              <a:rPr lang="sv-SE" sz="2800" dirty="0">
                <a:solidFill>
                  <a:srgbClr val="0D68B0"/>
                </a:solidFill>
              </a:rPr>
            </a:br>
            <a:r>
              <a:rPr lang="sv-SE" sz="2800" dirty="0">
                <a:solidFill>
                  <a:srgbClr val="0D68B0"/>
                </a:solidFill>
              </a:rPr>
              <a:t>Länsstyrgrupp </a:t>
            </a:r>
            <a:r>
              <a:rPr lang="sv-SE" sz="2800" dirty="0" smtClean="0">
                <a:solidFill>
                  <a:srgbClr val="0D68B0"/>
                </a:solidFill>
              </a:rPr>
              <a:t>2018-06-07</a:t>
            </a:r>
            <a:br>
              <a:rPr lang="sv-SE" sz="2800" dirty="0" smtClean="0">
                <a:solidFill>
                  <a:srgbClr val="0D68B0"/>
                </a:solidFill>
              </a:rPr>
            </a:br>
            <a:r>
              <a:rPr lang="sv-SE" sz="2800" dirty="0" smtClean="0">
                <a:solidFill>
                  <a:srgbClr val="0D68B0"/>
                </a:solidFill>
              </a:rPr>
              <a:t>Förvaltningsledare Elisabeth Hjelm, Karin Sundström</a:t>
            </a:r>
            <a:r>
              <a:rPr lang="sv-SE" sz="2800" dirty="0">
                <a:solidFill>
                  <a:srgbClr val="0D68B0"/>
                </a:solidFill>
              </a:rPr>
              <a:t/>
            </a:r>
            <a:br>
              <a:rPr lang="sv-SE" sz="2800" dirty="0">
                <a:solidFill>
                  <a:srgbClr val="0D68B0"/>
                </a:solidFill>
              </a:rPr>
            </a:br>
            <a:r>
              <a:rPr lang="sv-SE" sz="2800" dirty="0">
                <a:solidFill>
                  <a:srgbClr val="0D68B0"/>
                </a:solidFill>
              </a:rPr>
              <a:t/>
            </a:r>
            <a:br>
              <a:rPr lang="sv-SE" sz="2800" dirty="0">
                <a:solidFill>
                  <a:srgbClr val="0D68B0"/>
                </a:solidFill>
              </a:rPr>
            </a:br>
            <a:r>
              <a:rPr lang="sv-SE" sz="2800" dirty="0">
                <a:solidFill>
                  <a:srgbClr val="0D68B0"/>
                </a:solidFill>
              </a:rPr>
              <a:t/>
            </a:r>
            <a:br>
              <a:rPr lang="sv-SE" sz="2800" dirty="0">
                <a:solidFill>
                  <a:srgbClr val="0D68B0"/>
                </a:solidFill>
              </a:rPr>
            </a:br>
            <a:endParaRPr lang="sv-SE" sz="2800" dirty="0">
              <a:solidFill>
                <a:srgbClr val="0D68B0"/>
              </a:solidFill>
            </a:endParaRPr>
          </a:p>
        </p:txBody>
      </p:sp>
      <p:pic>
        <p:nvPicPr>
          <p:cNvPr id="17" name="Bildobjekt 1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976321" y="735462"/>
            <a:ext cx="1412497" cy="846064"/>
          </a:xfrm>
          <a:prstGeom prst="rect">
            <a:avLst/>
          </a:prstGeom>
        </p:spPr>
      </p:pic>
      <p:pic>
        <p:nvPicPr>
          <p:cNvPr id="13"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976320" y="6058844"/>
            <a:ext cx="1440160" cy="453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23101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D8809024-9349-4859-A40E-9D40BF049B6E}"/>
              </a:ext>
            </a:extLst>
          </p:cNvPr>
          <p:cNvSpPr>
            <a:spLocks noGrp="1"/>
          </p:cNvSpPr>
          <p:nvPr>
            <p:ph type="title"/>
          </p:nvPr>
        </p:nvSpPr>
        <p:spPr/>
        <p:txBody>
          <a:bodyPr/>
          <a:lstStyle/>
          <a:p>
            <a:r>
              <a:rPr lang="sv-SE" dirty="0"/>
              <a:t>Frågor</a:t>
            </a:r>
          </a:p>
        </p:txBody>
      </p:sp>
      <p:sp>
        <p:nvSpPr>
          <p:cNvPr id="3" name="Platshållare för innehåll 2">
            <a:extLst>
              <a:ext uri="{FF2B5EF4-FFF2-40B4-BE49-F238E27FC236}">
                <a16:creationId xmlns="" xmlns:a16="http://schemas.microsoft.com/office/drawing/2014/main" id="{4DFCFFA1-AD62-4BB2-9080-E668943328B8}"/>
              </a:ext>
            </a:extLst>
          </p:cNvPr>
          <p:cNvSpPr>
            <a:spLocks noGrp="1"/>
          </p:cNvSpPr>
          <p:nvPr>
            <p:ph idx="1"/>
          </p:nvPr>
        </p:nvSpPr>
        <p:spPr/>
        <p:txBody>
          <a:bodyPr/>
          <a:lstStyle/>
          <a:p>
            <a:pPr marL="0" indent="0">
              <a:buNone/>
            </a:pPr>
            <a:r>
              <a:rPr lang="sv-SE" dirty="0"/>
              <a:t>På vilket sätt ska utvecklingskostnader och månadskostnaden för utbildningsmiljön faktureras till kommunerna?</a:t>
            </a:r>
          </a:p>
          <a:p>
            <a:pPr marL="0" indent="0">
              <a:buNone/>
            </a:pPr>
            <a:endParaRPr lang="sv-SE" dirty="0"/>
          </a:p>
          <a:p>
            <a:pPr marL="0" indent="0">
              <a:buNone/>
            </a:pPr>
            <a:r>
              <a:rPr lang="sv-SE" dirty="0"/>
              <a:t>Personalresurser upphandling av nytt IT-stöd?</a:t>
            </a:r>
          </a:p>
          <a:p>
            <a:pPr marL="0" indent="0">
              <a:buNone/>
            </a:pPr>
            <a:endParaRPr lang="sv-SE" dirty="0"/>
          </a:p>
        </p:txBody>
      </p:sp>
    </p:spTree>
    <p:extLst>
      <p:ext uri="{BB962C8B-B14F-4D97-AF65-F5344CB8AC3E}">
        <p14:creationId xmlns:p14="http://schemas.microsoft.com/office/powerpoint/2010/main" val="38817927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F3ABF39A-ECFD-4CBD-BDE8-22B3D3BC784C}"/>
              </a:ext>
            </a:extLst>
          </p:cNvPr>
          <p:cNvSpPr>
            <a:spLocks noGrp="1"/>
          </p:cNvSpPr>
          <p:nvPr>
            <p:ph type="title"/>
          </p:nvPr>
        </p:nvSpPr>
        <p:spPr/>
        <p:txBody>
          <a:bodyPr/>
          <a:lstStyle/>
          <a:p>
            <a:r>
              <a:rPr lang="sv-SE" dirty="0"/>
              <a:t>Support</a:t>
            </a:r>
          </a:p>
        </p:txBody>
      </p:sp>
      <p:sp>
        <p:nvSpPr>
          <p:cNvPr id="3" name="Platshållare för innehåll 2">
            <a:extLst>
              <a:ext uri="{FF2B5EF4-FFF2-40B4-BE49-F238E27FC236}">
                <a16:creationId xmlns="" xmlns:a16="http://schemas.microsoft.com/office/drawing/2014/main" id="{B65D4ED3-4FBF-4DC4-9218-29B0ECA331C3}"/>
              </a:ext>
            </a:extLst>
          </p:cNvPr>
          <p:cNvSpPr>
            <a:spLocks noGrp="1"/>
          </p:cNvSpPr>
          <p:nvPr>
            <p:ph idx="1"/>
          </p:nvPr>
        </p:nvSpPr>
        <p:spPr/>
        <p:txBody>
          <a:bodyPr/>
          <a:lstStyle/>
          <a:p>
            <a:r>
              <a:rPr lang="sv-SE" dirty="0"/>
              <a:t>Region Norrbotten</a:t>
            </a:r>
          </a:p>
          <a:p>
            <a:endParaRPr lang="sv-SE" dirty="0"/>
          </a:p>
          <a:p>
            <a:r>
              <a:rPr lang="sv-SE" dirty="0"/>
              <a:t>Länets kommuner</a:t>
            </a:r>
          </a:p>
        </p:txBody>
      </p:sp>
    </p:spTree>
    <p:extLst>
      <p:ext uri="{BB962C8B-B14F-4D97-AF65-F5344CB8AC3E}">
        <p14:creationId xmlns:p14="http://schemas.microsoft.com/office/powerpoint/2010/main" val="12626564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BB8A471E-0135-46BD-A60D-A7B03310BE69}"/>
              </a:ext>
            </a:extLst>
          </p:cNvPr>
          <p:cNvSpPr>
            <a:spLocks noGrp="1"/>
          </p:cNvSpPr>
          <p:nvPr>
            <p:ph type="title"/>
          </p:nvPr>
        </p:nvSpPr>
        <p:spPr>
          <a:xfrm>
            <a:off x="838200" y="365126"/>
            <a:ext cx="10515600" cy="946316"/>
          </a:xfrm>
        </p:spPr>
        <p:txBody>
          <a:bodyPr/>
          <a:lstStyle/>
          <a:p>
            <a:r>
              <a:rPr lang="sv-SE" dirty="0"/>
              <a:t>Beslutsflora</a:t>
            </a:r>
          </a:p>
        </p:txBody>
      </p:sp>
      <p:sp>
        <p:nvSpPr>
          <p:cNvPr id="3" name="Platshållare för innehåll 2">
            <a:extLst>
              <a:ext uri="{FF2B5EF4-FFF2-40B4-BE49-F238E27FC236}">
                <a16:creationId xmlns="" xmlns:a16="http://schemas.microsoft.com/office/drawing/2014/main" id="{09115046-FCCC-4C69-A98A-F670B9CB2F65}"/>
              </a:ext>
            </a:extLst>
          </p:cNvPr>
          <p:cNvSpPr>
            <a:spLocks noGrp="1"/>
          </p:cNvSpPr>
          <p:nvPr>
            <p:ph idx="1"/>
          </p:nvPr>
        </p:nvSpPr>
        <p:spPr>
          <a:xfrm>
            <a:off x="838200" y="1359568"/>
            <a:ext cx="10515600" cy="4817395"/>
          </a:xfrm>
        </p:spPr>
        <p:txBody>
          <a:bodyPr/>
          <a:lstStyle/>
          <a:p>
            <a:pPr marL="0" indent="0">
              <a:buNone/>
            </a:pPr>
            <a:endParaRPr lang="sv-SE" dirty="0"/>
          </a:p>
        </p:txBody>
      </p:sp>
      <p:graphicFrame>
        <p:nvGraphicFramePr>
          <p:cNvPr id="5" name="Tabell 4"/>
          <p:cNvGraphicFramePr>
            <a:graphicFrameLocks noGrp="1"/>
          </p:cNvGraphicFramePr>
          <p:nvPr>
            <p:extLst>
              <p:ext uri="{D42A27DB-BD31-4B8C-83A1-F6EECF244321}">
                <p14:modId xmlns:p14="http://schemas.microsoft.com/office/powerpoint/2010/main" val="385546790"/>
              </p:ext>
            </p:extLst>
          </p:nvPr>
        </p:nvGraphicFramePr>
        <p:xfrm>
          <a:off x="541420" y="1419727"/>
          <a:ext cx="10796839" cy="5221529"/>
        </p:xfrm>
        <a:graphic>
          <a:graphicData uri="http://schemas.openxmlformats.org/drawingml/2006/table">
            <a:tbl>
              <a:tblPr/>
              <a:tblGrid>
                <a:gridCol w="2106672"/>
                <a:gridCol w="2146234"/>
                <a:gridCol w="1714716"/>
                <a:gridCol w="1609486"/>
                <a:gridCol w="3219731"/>
              </a:tblGrid>
              <a:tr h="1228125">
                <a:tc>
                  <a:txBody>
                    <a:bodyPr/>
                    <a:lstStyle/>
                    <a:p>
                      <a:pPr algn="r">
                        <a:spcAft>
                          <a:spcPts val="0"/>
                        </a:spcAft>
                      </a:pPr>
                      <a:r>
                        <a:rPr lang="sv-SE" sz="1200" b="1" dirty="0">
                          <a:effectLst/>
                          <a:latin typeface="Times New Roman"/>
                          <a:ea typeface="Calibri"/>
                          <a:cs typeface="Arial"/>
                        </a:rPr>
                        <a:t>Part</a:t>
                      </a:r>
                      <a:endParaRPr lang="sv-SE" sz="1200" dirty="0">
                        <a:effectLst/>
                        <a:latin typeface="Times New Roman"/>
                        <a:ea typeface="Calibri"/>
                        <a:cs typeface="Arial"/>
                      </a:endParaRPr>
                    </a:p>
                    <a:p>
                      <a:pPr>
                        <a:spcAft>
                          <a:spcPts val="0"/>
                        </a:spcAft>
                      </a:pPr>
                      <a:r>
                        <a:rPr lang="sv-SE" sz="1200" b="1" dirty="0">
                          <a:effectLst/>
                          <a:latin typeface="Times New Roman"/>
                          <a:ea typeface="Calibri"/>
                          <a:cs typeface="Arial"/>
                        </a:rPr>
                        <a:t> </a:t>
                      </a:r>
                      <a:endParaRPr lang="sv-SE" sz="1200" dirty="0">
                        <a:effectLst/>
                        <a:latin typeface="Times New Roman"/>
                        <a:ea typeface="Calibri"/>
                        <a:cs typeface="Arial"/>
                      </a:endParaRPr>
                    </a:p>
                    <a:p>
                      <a:pPr>
                        <a:spcAft>
                          <a:spcPts val="0"/>
                        </a:spcAft>
                      </a:pPr>
                      <a:r>
                        <a:rPr lang="sv-SE" sz="1200" b="1" dirty="0">
                          <a:effectLst/>
                          <a:latin typeface="Times New Roman"/>
                          <a:ea typeface="Calibri"/>
                          <a:cs typeface="Arial"/>
                        </a:rPr>
                        <a:t>Nivå</a:t>
                      </a:r>
                      <a:endParaRPr lang="sv-SE" sz="1200" dirty="0">
                        <a:effectLst/>
                        <a:latin typeface="Times New Roman"/>
                        <a:ea typeface="Calibri"/>
                        <a:cs typeface="Arial"/>
                      </a:endParaRPr>
                    </a:p>
                  </a:txBody>
                  <a:tcPr marL="44450" marR="4445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rgbClr val="D9D9D9"/>
                    </a:solidFill>
                  </a:tcPr>
                </a:tc>
                <a:tc>
                  <a:txBody>
                    <a:bodyPr/>
                    <a:lstStyle/>
                    <a:p>
                      <a:pPr algn="ctr">
                        <a:spcAft>
                          <a:spcPts val="0"/>
                        </a:spcAft>
                      </a:pPr>
                      <a:r>
                        <a:rPr lang="sv-SE" sz="1200" b="1">
                          <a:effectLst/>
                          <a:latin typeface="Times New Roman"/>
                          <a:ea typeface="Calibri"/>
                          <a:cs typeface="Arial"/>
                        </a:rPr>
                        <a:t>Verksamhetsnära förvaltning Region Norrbotten</a:t>
                      </a:r>
                      <a:endParaRPr lang="sv-SE" sz="1200">
                        <a:effectLst/>
                        <a:latin typeface="Times New Roman"/>
                        <a:ea typeface="Calibri"/>
                        <a:cs typeface="Arial"/>
                      </a:endParaRPr>
                    </a:p>
                    <a:p>
                      <a:pPr algn="ctr">
                        <a:spcAft>
                          <a:spcPts val="0"/>
                        </a:spcAft>
                      </a:pPr>
                      <a:r>
                        <a:rPr lang="sv-SE" sz="1200" b="1">
                          <a:effectLst/>
                          <a:latin typeface="Times New Roman"/>
                          <a:ea typeface="Calibri"/>
                          <a:cs typeface="Arial"/>
                        </a:rPr>
                        <a:t> </a:t>
                      </a:r>
                      <a:endParaRPr lang="sv-SE" sz="1200">
                        <a:effectLst/>
                        <a:latin typeface="Times New Roman"/>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sv-SE" sz="1200" b="1">
                          <a:effectLst/>
                          <a:latin typeface="Times New Roman"/>
                          <a:ea typeface="Calibri"/>
                          <a:cs typeface="Arial"/>
                        </a:rPr>
                        <a:t>Verksamhetsnära förvaltning kommunerna</a:t>
                      </a:r>
                      <a:endParaRPr lang="sv-SE" sz="1200">
                        <a:effectLst/>
                        <a:latin typeface="Times New Roman"/>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sv-SE" sz="1200" b="1">
                          <a:effectLst/>
                          <a:latin typeface="Times New Roman"/>
                          <a:ea typeface="Calibri"/>
                          <a:cs typeface="Arial"/>
                        </a:rPr>
                        <a:t>IT-nära förvaltning Region Norrbotten</a:t>
                      </a:r>
                      <a:endParaRPr lang="sv-SE" sz="1200">
                        <a:effectLst/>
                        <a:latin typeface="Times New Roman"/>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spcAft>
                          <a:spcPts val="0"/>
                        </a:spcAft>
                      </a:pPr>
                      <a:r>
                        <a:rPr lang="sv-SE" sz="1200" b="1" dirty="0">
                          <a:effectLst/>
                          <a:latin typeface="Times New Roman"/>
                          <a:ea typeface="Calibri"/>
                          <a:cs typeface="Arial"/>
                        </a:rPr>
                        <a:t>IT-nära förvaltning </a:t>
                      </a:r>
                      <a:endParaRPr lang="sv-SE" sz="1200" dirty="0">
                        <a:effectLst/>
                        <a:latin typeface="Times New Roman"/>
                        <a:ea typeface="Calibri"/>
                        <a:cs typeface="Arial"/>
                      </a:endParaRPr>
                    </a:p>
                    <a:p>
                      <a:pPr>
                        <a:spcAft>
                          <a:spcPts val="0"/>
                        </a:spcAft>
                      </a:pPr>
                      <a:r>
                        <a:rPr lang="sv-SE" sz="1200" b="1" dirty="0">
                          <a:effectLst/>
                          <a:latin typeface="Times New Roman"/>
                          <a:ea typeface="Calibri"/>
                          <a:cs typeface="Arial"/>
                        </a:rPr>
                        <a:t>kommunerna</a:t>
                      </a:r>
                      <a:endParaRPr lang="sv-SE" sz="1200" dirty="0">
                        <a:effectLst/>
                        <a:latin typeface="Times New Roman"/>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1143262">
                <a:tc>
                  <a:txBody>
                    <a:bodyPr/>
                    <a:lstStyle/>
                    <a:p>
                      <a:pPr>
                        <a:spcAft>
                          <a:spcPts val="0"/>
                        </a:spcAft>
                      </a:pPr>
                      <a:r>
                        <a:rPr lang="sv-SE" sz="2000">
                          <a:effectLst/>
                          <a:latin typeface="Times New Roman"/>
                          <a:ea typeface="Calibri"/>
                          <a:cs typeface="Arial"/>
                        </a:rPr>
                        <a:t>Budgetnivå</a:t>
                      </a:r>
                    </a:p>
                    <a:p>
                      <a:pPr>
                        <a:spcAft>
                          <a:spcPts val="0"/>
                        </a:spcAft>
                      </a:pPr>
                      <a:r>
                        <a:rPr lang="sv-SE" sz="2000">
                          <a:effectLst/>
                          <a:latin typeface="Times New Roman"/>
                          <a:ea typeface="Calibri"/>
                          <a:cs typeface="Arial"/>
                        </a:rPr>
                        <a:t> </a:t>
                      </a:r>
                    </a:p>
                    <a:p>
                      <a:pPr>
                        <a:spcAft>
                          <a:spcPts val="0"/>
                        </a:spcAft>
                      </a:pPr>
                      <a:r>
                        <a:rPr lang="sv-SE" sz="2000">
                          <a:effectLst/>
                          <a:latin typeface="Times New Roman"/>
                          <a:ea typeface="Calibri"/>
                          <a:cs typeface="Arial"/>
                        </a:rPr>
                        <a:t> </a:t>
                      </a:r>
                    </a:p>
                  </a:txBody>
                  <a:tcPr marL="44450" marR="4445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v-SE" sz="1400" b="1" dirty="0">
                          <a:effectLst/>
                          <a:latin typeface="Times New Roman"/>
                          <a:ea typeface="Calibri"/>
                          <a:cs typeface="Arial"/>
                        </a:rPr>
                        <a:t>Objektägare</a:t>
                      </a:r>
                      <a:endParaRPr lang="sv-SE" sz="1400" dirty="0">
                        <a:effectLst/>
                        <a:latin typeface="Times New Roman"/>
                        <a:ea typeface="Calibri"/>
                        <a:cs typeface="Arial"/>
                      </a:endParaRPr>
                    </a:p>
                    <a:p>
                      <a:pPr algn="ctr">
                        <a:spcAft>
                          <a:spcPts val="0"/>
                        </a:spcAft>
                      </a:pPr>
                      <a:r>
                        <a:rPr lang="sv-SE" sz="1400" b="1" dirty="0">
                          <a:effectLst/>
                          <a:latin typeface="Times New Roman"/>
                          <a:ea typeface="Calibri"/>
                          <a:cs typeface="Arial"/>
                        </a:rPr>
                        <a:t>Objektägarråd</a:t>
                      </a:r>
                      <a:br>
                        <a:rPr lang="sv-SE" sz="1400" b="1" dirty="0">
                          <a:effectLst/>
                          <a:latin typeface="Times New Roman"/>
                          <a:ea typeface="Calibri"/>
                          <a:cs typeface="Arial"/>
                        </a:rPr>
                      </a:br>
                      <a:r>
                        <a:rPr lang="sv-SE" sz="1400" dirty="0">
                          <a:effectLst/>
                          <a:latin typeface="Times New Roman"/>
                          <a:ea typeface="Calibri"/>
                          <a:cs typeface="Arial"/>
                        </a:rPr>
                        <a:t>Anneli Granberg</a:t>
                      </a:r>
                      <a:r>
                        <a:rPr lang="sv-SE" sz="1400" i="1" dirty="0">
                          <a:effectLst/>
                          <a:latin typeface="Times New Roman"/>
                          <a:ea typeface="Calibri"/>
                          <a:cs typeface="Arial"/>
                        </a:rPr>
                        <a:t/>
                      </a:r>
                      <a:br>
                        <a:rPr lang="sv-SE" sz="1400" i="1" dirty="0">
                          <a:effectLst/>
                          <a:latin typeface="Times New Roman"/>
                          <a:ea typeface="Calibri"/>
                          <a:cs typeface="Arial"/>
                        </a:rPr>
                      </a:br>
                      <a:endParaRPr lang="sv-SE" sz="1400" dirty="0">
                        <a:effectLst/>
                        <a:latin typeface="Times New Roman"/>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v-SE" sz="1400" b="1">
                          <a:effectLst/>
                          <a:latin typeface="Times New Roman"/>
                          <a:ea typeface="Calibri"/>
                          <a:cs typeface="Arial"/>
                        </a:rPr>
                        <a:t>Objektägarråd </a:t>
                      </a:r>
                      <a:br>
                        <a:rPr lang="sv-SE" sz="1400" b="1">
                          <a:effectLst/>
                          <a:latin typeface="Times New Roman"/>
                          <a:ea typeface="Calibri"/>
                          <a:cs typeface="Arial"/>
                        </a:rPr>
                      </a:br>
                      <a:r>
                        <a:rPr lang="sv-SE" sz="1400">
                          <a:effectLst/>
                          <a:latin typeface="Times New Roman"/>
                          <a:ea typeface="Calibri"/>
                          <a:cs typeface="Arial"/>
                        </a:rPr>
                        <a:t>Eva Lakso</a:t>
                      </a:r>
                      <a:br>
                        <a:rPr lang="sv-SE" sz="1400">
                          <a:effectLst/>
                          <a:latin typeface="Times New Roman"/>
                          <a:ea typeface="Calibri"/>
                          <a:cs typeface="Arial"/>
                        </a:rPr>
                      </a:br>
                      <a:endParaRPr lang="sv-SE" sz="1400">
                        <a:effectLst/>
                        <a:latin typeface="Times New Roman"/>
                        <a:ea typeface="Calibri"/>
                        <a:cs typeface="Arial"/>
                      </a:endParaRPr>
                    </a:p>
                    <a:p>
                      <a:pPr algn="ctr">
                        <a:spcAft>
                          <a:spcPts val="0"/>
                        </a:spcAft>
                      </a:pPr>
                      <a:r>
                        <a:rPr lang="sv-SE" sz="1400" b="1">
                          <a:effectLst/>
                          <a:latin typeface="Times New Roman"/>
                          <a:ea typeface="Calibri"/>
                          <a:cs typeface="Arial"/>
                        </a:rPr>
                        <a:t> </a:t>
                      </a:r>
                      <a:endParaRPr lang="sv-SE" sz="1400">
                        <a:effectLst/>
                        <a:latin typeface="Times New Roman"/>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sv-SE" sz="1400" b="1">
                          <a:effectLst/>
                          <a:latin typeface="Times New Roman"/>
                          <a:ea typeface="Calibri"/>
                          <a:cs typeface="Arial"/>
                        </a:rPr>
                        <a:t>IT-systemägare</a:t>
                      </a:r>
                      <a:endParaRPr lang="sv-SE" sz="1400">
                        <a:effectLst/>
                        <a:latin typeface="Times New Roman"/>
                        <a:ea typeface="Calibri"/>
                        <a:cs typeface="Arial"/>
                      </a:endParaRPr>
                    </a:p>
                    <a:p>
                      <a:pPr algn="ctr">
                        <a:spcAft>
                          <a:spcPts val="0"/>
                        </a:spcAft>
                      </a:pPr>
                      <a:r>
                        <a:rPr lang="sv-SE" sz="1400" b="1">
                          <a:effectLst/>
                          <a:latin typeface="Times New Roman"/>
                          <a:ea typeface="Calibri"/>
                          <a:cs typeface="Arial"/>
                        </a:rPr>
                        <a:t>Objektägarråd</a:t>
                      </a:r>
                      <a:endParaRPr lang="sv-SE" sz="1400">
                        <a:effectLst/>
                        <a:latin typeface="Times New Roman"/>
                        <a:ea typeface="Calibri"/>
                        <a:cs typeface="Arial"/>
                      </a:endParaRPr>
                    </a:p>
                    <a:p>
                      <a:pPr algn="ctr">
                        <a:spcAft>
                          <a:spcPts val="0"/>
                        </a:spcAft>
                      </a:pPr>
                      <a:r>
                        <a:rPr lang="sv-SE" sz="1400">
                          <a:effectLst/>
                          <a:latin typeface="Times New Roman"/>
                          <a:ea typeface="Calibri"/>
                          <a:cs typeface="Arial"/>
                        </a:rPr>
                        <a:t>Laila Isaksson</a:t>
                      </a:r>
                    </a:p>
                    <a:p>
                      <a:pPr algn="ctr">
                        <a:spcAft>
                          <a:spcPts val="0"/>
                        </a:spcAft>
                      </a:pPr>
                      <a:r>
                        <a:rPr lang="sv-SE" sz="1400">
                          <a:effectLst/>
                          <a:latin typeface="Times New Roman"/>
                          <a:ea typeface="Calibri"/>
                          <a:cs typeface="Arial"/>
                        </a:rPr>
                        <a:t> </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sv-SE" sz="1400" b="1">
                          <a:effectLst/>
                          <a:latin typeface="Times New Roman"/>
                          <a:ea typeface="Calibri"/>
                          <a:cs typeface="Arial"/>
                        </a:rPr>
                        <a:t>IT-systemägare</a:t>
                      </a:r>
                      <a:endParaRPr lang="sv-SE" sz="1400">
                        <a:effectLst/>
                        <a:latin typeface="Times New Roman"/>
                        <a:ea typeface="Calibri"/>
                        <a:cs typeface="Arial"/>
                      </a:endParaRPr>
                    </a:p>
                    <a:p>
                      <a:pPr>
                        <a:spcAft>
                          <a:spcPts val="0"/>
                        </a:spcAft>
                      </a:pPr>
                      <a:r>
                        <a:rPr lang="sv-SE" sz="1400" b="1">
                          <a:effectLst/>
                          <a:latin typeface="Times New Roman"/>
                          <a:ea typeface="Calibri"/>
                          <a:cs typeface="Arial"/>
                        </a:rPr>
                        <a:t>Objektägarråd</a:t>
                      </a:r>
                      <a:endParaRPr lang="sv-SE" sz="1400">
                        <a:effectLst/>
                        <a:latin typeface="Times New Roman"/>
                        <a:ea typeface="Calibri"/>
                        <a:cs typeface="Arial"/>
                      </a:endParaRPr>
                    </a:p>
                    <a:p>
                      <a:pPr>
                        <a:spcAft>
                          <a:spcPts val="0"/>
                        </a:spcAft>
                      </a:pPr>
                      <a:r>
                        <a:rPr lang="sv-SE" sz="1400" b="1">
                          <a:effectLst/>
                          <a:latin typeface="Times New Roman"/>
                          <a:ea typeface="Calibri"/>
                          <a:cs typeface="Arial"/>
                        </a:rPr>
                        <a:t>Vakant</a:t>
                      </a:r>
                      <a:endParaRPr lang="sv-SE" sz="1400">
                        <a:effectLst/>
                        <a:latin typeface="Times New Roman"/>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143262">
                <a:tc>
                  <a:txBody>
                    <a:bodyPr/>
                    <a:lstStyle/>
                    <a:p>
                      <a:pPr>
                        <a:spcAft>
                          <a:spcPts val="0"/>
                        </a:spcAft>
                      </a:pPr>
                      <a:r>
                        <a:rPr lang="sv-SE" sz="2000">
                          <a:effectLst/>
                          <a:latin typeface="Times New Roman"/>
                          <a:ea typeface="Calibri"/>
                          <a:cs typeface="Arial"/>
                        </a:rPr>
                        <a:t>Beslutsnivå</a:t>
                      </a:r>
                    </a:p>
                    <a:p>
                      <a:pPr>
                        <a:spcAft>
                          <a:spcPts val="0"/>
                        </a:spcAft>
                      </a:pPr>
                      <a:r>
                        <a:rPr lang="sv-SE" sz="2000">
                          <a:effectLst/>
                          <a:latin typeface="Times New Roman"/>
                          <a:ea typeface="Calibri"/>
                          <a:cs typeface="Arial"/>
                        </a:rPr>
                        <a:t> </a:t>
                      </a:r>
                    </a:p>
                    <a:p>
                      <a:pPr>
                        <a:spcAft>
                          <a:spcPts val="0"/>
                        </a:spcAft>
                      </a:pPr>
                      <a:r>
                        <a:rPr lang="sv-SE" sz="2000">
                          <a:effectLst/>
                          <a:latin typeface="Times New Roman"/>
                          <a:ea typeface="Calibri"/>
                          <a:cs typeface="Arial"/>
                        </a:rPr>
                        <a:t> </a:t>
                      </a:r>
                    </a:p>
                  </a:txBody>
                  <a:tcPr marL="44450" marR="4445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v-SE" sz="1400" b="1">
                          <a:effectLst/>
                          <a:latin typeface="Times New Roman"/>
                          <a:ea typeface="Calibri"/>
                          <a:cs typeface="Arial"/>
                        </a:rPr>
                        <a:t>Förvaltningsledare</a:t>
                      </a:r>
                      <a:endParaRPr lang="sv-SE" sz="1400">
                        <a:effectLst/>
                        <a:latin typeface="Times New Roman"/>
                        <a:ea typeface="Calibri"/>
                        <a:cs typeface="Arial"/>
                      </a:endParaRPr>
                    </a:p>
                    <a:p>
                      <a:pPr algn="ctr">
                        <a:spcAft>
                          <a:spcPts val="0"/>
                        </a:spcAft>
                      </a:pPr>
                      <a:r>
                        <a:rPr lang="sv-SE" sz="1400">
                          <a:effectLst/>
                          <a:latin typeface="Times New Roman"/>
                          <a:ea typeface="Calibri"/>
                          <a:cs typeface="Arial"/>
                        </a:rPr>
                        <a:t>Elisabeth Hjelm t.o.m 31/52018</a:t>
                      </a:r>
                    </a:p>
                    <a:p>
                      <a:pPr algn="ctr">
                        <a:spcAft>
                          <a:spcPts val="0"/>
                        </a:spcAft>
                      </a:pPr>
                      <a:r>
                        <a:rPr lang="sv-SE" sz="1400">
                          <a:effectLst/>
                          <a:latin typeface="Times New Roman"/>
                          <a:ea typeface="Calibri"/>
                          <a:cs typeface="Arial"/>
                        </a:rPr>
                        <a:t>Sofi Nordmark fr.o.m 1/6 2018</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v-SE" sz="1400" b="1">
                          <a:effectLst/>
                          <a:latin typeface="Times New Roman"/>
                          <a:ea typeface="Calibri"/>
                          <a:cs typeface="Arial"/>
                        </a:rPr>
                        <a:t>Förvaltningsledare</a:t>
                      </a:r>
                      <a:endParaRPr lang="sv-SE" sz="1400">
                        <a:effectLst/>
                        <a:latin typeface="Times New Roman"/>
                        <a:ea typeface="Calibri"/>
                        <a:cs typeface="Arial"/>
                      </a:endParaRPr>
                    </a:p>
                    <a:p>
                      <a:pPr algn="ctr">
                        <a:spcAft>
                          <a:spcPts val="0"/>
                        </a:spcAft>
                      </a:pPr>
                      <a:r>
                        <a:rPr lang="sv-SE" sz="1400">
                          <a:effectLst/>
                          <a:latin typeface="Times New Roman"/>
                          <a:ea typeface="Calibri"/>
                          <a:cs typeface="Arial"/>
                        </a:rPr>
                        <a:t>Karin Sundström</a:t>
                      </a:r>
                      <a:r>
                        <a:rPr lang="sv-SE" sz="1400">
                          <a:solidFill>
                            <a:srgbClr val="FF0000"/>
                          </a:solidFill>
                          <a:effectLst/>
                          <a:latin typeface="Times New Roman"/>
                          <a:ea typeface="Calibri"/>
                          <a:cs typeface="Arial"/>
                        </a:rPr>
                        <a:t/>
                      </a:r>
                      <a:br>
                        <a:rPr lang="sv-SE" sz="1400">
                          <a:solidFill>
                            <a:srgbClr val="FF0000"/>
                          </a:solidFill>
                          <a:effectLst/>
                          <a:latin typeface="Times New Roman"/>
                          <a:ea typeface="Calibri"/>
                          <a:cs typeface="Arial"/>
                        </a:rPr>
                      </a:br>
                      <a:endParaRPr lang="sv-SE" sz="1400">
                        <a:effectLst/>
                        <a:latin typeface="Times New Roman"/>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sv-SE" sz="1400" b="1">
                          <a:effectLst/>
                          <a:latin typeface="Times New Roman"/>
                          <a:ea typeface="Calibri"/>
                          <a:cs typeface="Arial"/>
                        </a:rPr>
                        <a:t>Förvaltningsledare IT</a:t>
                      </a:r>
                      <a:endParaRPr lang="sv-SE" sz="1400">
                        <a:effectLst/>
                        <a:latin typeface="Times New Roman"/>
                        <a:ea typeface="Calibri"/>
                        <a:cs typeface="Arial"/>
                      </a:endParaRPr>
                    </a:p>
                    <a:p>
                      <a:pPr algn="ctr">
                        <a:spcAft>
                          <a:spcPts val="0"/>
                        </a:spcAft>
                      </a:pPr>
                      <a:r>
                        <a:rPr lang="sv-SE" sz="1400">
                          <a:effectLst/>
                          <a:latin typeface="Times New Roman"/>
                          <a:ea typeface="Calibri"/>
                          <a:cs typeface="Arial"/>
                        </a:rPr>
                        <a:t>Christina Olsson Oja</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sv-SE" sz="1400" b="1">
                          <a:effectLst/>
                          <a:latin typeface="Times New Roman"/>
                          <a:ea typeface="Calibri"/>
                          <a:cs typeface="Arial"/>
                        </a:rPr>
                        <a:t>Förvaltningsledare IT</a:t>
                      </a:r>
                      <a:endParaRPr lang="sv-SE" sz="1400">
                        <a:effectLst/>
                        <a:latin typeface="Times New Roman"/>
                        <a:ea typeface="Calibri"/>
                        <a:cs typeface="Arial"/>
                      </a:endParaRPr>
                    </a:p>
                    <a:p>
                      <a:pPr>
                        <a:spcAft>
                          <a:spcPts val="0"/>
                        </a:spcAft>
                      </a:pPr>
                      <a:r>
                        <a:rPr lang="sv-SE" sz="1400" b="1">
                          <a:effectLst/>
                          <a:latin typeface="Times New Roman"/>
                          <a:ea typeface="Calibri"/>
                          <a:cs typeface="Arial"/>
                        </a:rPr>
                        <a:t>Vakant</a:t>
                      </a:r>
                      <a:endParaRPr lang="sv-SE" sz="1400">
                        <a:effectLst/>
                        <a:latin typeface="Times New Roman"/>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586739">
                <a:tc>
                  <a:txBody>
                    <a:bodyPr/>
                    <a:lstStyle/>
                    <a:p>
                      <a:pPr>
                        <a:spcAft>
                          <a:spcPts val="0"/>
                        </a:spcAft>
                      </a:pPr>
                      <a:r>
                        <a:rPr lang="sv-SE" sz="2000" dirty="0">
                          <a:effectLst/>
                          <a:latin typeface="Times New Roman"/>
                          <a:ea typeface="Calibri"/>
                          <a:cs typeface="Arial"/>
                        </a:rPr>
                        <a:t>Operativ nivå</a:t>
                      </a:r>
                    </a:p>
                  </a:txBody>
                  <a:tcPr marL="44450" marR="4445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v-SE" sz="1400" b="1" dirty="0">
                          <a:effectLst/>
                          <a:latin typeface="Times New Roman"/>
                          <a:ea typeface="Calibri"/>
                          <a:cs typeface="Arial"/>
                        </a:rPr>
                        <a:t>Objektspecialister </a:t>
                      </a:r>
                      <a:endParaRPr lang="sv-SE" sz="1400" dirty="0">
                        <a:effectLst/>
                        <a:latin typeface="Times New Roman"/>
                        <a:ea typeface="Calibri"/>
                        <a:cs typeface="Arial"/>
                      </a:endParaRPr>
                    </a:p>
                    <a:p>
                      <a:pPr algn="ctr">
                        <a:spcAft>
                          <a:spcPts val="0"/>
                        </a:spcAft>
                      </a:pPr>
                      <a:r>
                        <a:rPr lang="sv-SE" sz="1400" dirty="0">
                          <a:effectLst/>
                          <a:latin typeface="Times New Roman"/>
                          <a:ea typeface="Calibri"/>
                          <a:cs typeface="Arial"/>
                        </a:rPr>
                        <a:t>Elisabeth Hjelm </a:t>
                      </a:r>
                      <a:endParaRPr lang="sv-SE" sz="1400" dirty="0" smtClean="0">
                        <a:effectLst/>
                        <a:latin typeface="Times New Roman"/>
                        <a:ea typeface="Calibri"/>
                        <a:cs typeface="Arial"/>
                      </a:endParaRPr>
                    </a:p>
                    <a:p>
                      <a:pPr algn="ctr">
                        <a:spcAft>
                          <a:spcPts val="0"/>
                        </a:spcAft>
                      </a:pPr>
                      <a:r>
                        <a:rPr lang="sv-SE" sz="1400" dirty="0" err="1" smtClean="0">
                          <a:effectLst/>
                          <a:latin typeface="Times New Roman"/>
                          <a:ea typeface="Calibri"/>
                          <a:cs typeface="Arial"/>
                        </a:rPr>
                        <a:t>t.o.m</a:t>
                      </a:r>
                      <a:r>
                        <a:rPr lang="sv-SE" sz="1400" dirty="0" smtClean="0">
                          <a:effectLst/>
                          <a:latin typeface="Times New Roman"/>
                          <a:ea typeface="Calibri"/>
                          <a:cs typeface="Arial"/>
                        </a:rPr>
                        <a:t> 31/5 2018</a:t>
                      </a:r>
                      <a:endParaRPr lang="sv-SE" sz="1400" dirty="0">
                        <a:effectLst/>
                        <a:latin typeface="Times New Roman"/>
                        <a:ea typeface="Calibri"/>
                        <a:cs typeface="Arial"/>
                      </a:endParaRPr>
                    </a:p>
                    <a:p>
                      <a:pPr algn="ctr">
                        <a:spcAft>
                          <a:spcPts val="0"/>
                        </a:spcAft>
                      </a:pPr>
                      <a:r>
                        <a:rPr lang="sv-SE" sz="1400" dirty="0">
                          <a:effectLst/>
                          <a:latin typeface="Times New Roman"/>
                          <a:ea typeface="Calibri"/>
                          <a:cs typeface="Arial"/>
                        </a:rPr>
                        <a:t>Stina Ek Närsjukvården fr.1/6 2018</a:t>
                      </a:r>
                    </a:p>
                    <a:p>
                      <a:pPr marL="0" marR="0" indent="0" algn="ctr" defTabSz="914400" rtl="0" eaLnBrk="1" fontAlgn="auto" latinLnBrk="0" hangingPunct="1">
                        <a:lnSpc>
                          <a:spcPct val="100000"/>
                        </a:lnSpc>
                        <a:spcBef>
                          <a:spcPts val="0"/>
                        </a:spcBef>
                        <a:spcAft>
                          <a:spcPts val="0"/>
                        </a:spcAft>
                        <a:buClrTx/>
                        <a:buSzTx/>
                        <a:buFontTx/>
                        <a:buNone/>
                        <a:tabLst/>
                        <a:defRPr/>
                      </a:pPr>
                      <a:r>
                        <a:rPr lang="sv-SE" sz="1400" dirty="0" smtClean="0">
                          <a:effectLst/>
                          <a:latin typeface="Times New Roman"/>
                          <a:ea typeface="Calibri"/>
                          <a:cs typeface="Arial"/>
                        </a:rPr>
                        <a:t>Viktoria Enström</a:t>
                      </a:r>
                    </a:p>
                    <a:p>
                      <a:pPr algn="ctr">
                        <a:spcAft>
                          <a:spcPts val="0"/>
                        </a:spcAft>
                      </a:pPr>
                      <a:r>
                        <a:rPr lang="sv-SE" sz="1400" dirty="0" smtClean="0">
                          <a:effectLst/>
                          <a:latin typeface="Times New Roman"/>
                          <a:ea typeface="Calibri"/>
                          <a:cs typeface="Arial"/>
                        </a:rPr>
                        <a:t>Länssjukvården </a:t>
                      </a:r>
                    </a:p>
                    <a:p>
                      <a:pPr algn="ctr">
                        <a:spcAft>
                          <a:spcPts val="0"/>
                        </a:spcAft>
                      </a:pPr>
                      <a:r>
                        <a:rPr lang="sv-SE" sz="1400" dirty="0" smtClean="0">
                          <a:effectLst/>
                          <a:latin typeface="Times New Roman"/>
                          <a:ea typeface="Calibri"/>
                          <a:cs typeface="Arial"/>
                        </a:rPr>
                        <a:t>fr. 1/6 2018 </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v-SE" sz="1400" b="1" dirty="0">
                          <a:effectLst/>
                          <a:latin typeface="Times New Roman"/>
                          <a:ea typeface="Calibri"/>
                          <a:cs typeface="Arial"/>
                        </a:rPr>
                        <a:t>Objektspecialister </a:t>
                      </a:r>
                      <a:endParaRPr lang="sv-SE" sz="1400" dirty="0">
                        <a:effectLst/>
                        <a:latin typeface="Times New Roman"/>
                        <a:ea typeface="Calibri"/>
                        <a:cs typeface="Arial"/>
                      </a:endParaRPr>
                    </a:p>
                    <a:p>
                      <a:pPr algn="ctr">
                        <a:spcAft>
                          <a:spcPts val="0"/>
                        </a:spcAft>
                      </a:pPr>
                      <a:r>
                        <a:rPr lang="sv-SE" sz="1400" dirty="0">
                          <a:effectLst/>
                          <a:latin typeface="Times New Roman"/>
                          <a:ea typeface="Calibri"/>
                          <a:cs typeface="Arial"/>
                        </a:rPr>
                        <a:t>Karin </a:t>
                      </a:r>
                      <a:r>
                        <a:rPr lang="sv-SE" sz="1400" dirty="0" smtClean="0">
                          <a:effectLst/>
                          <a:latin typeface="Times New Roman"/>
                          <a:ea typeface="Calibri"/>
                          <a:cs typeface="Arial"/>
                        </a:rPr>
                        <a:t>Sundström</a:t>
                      </a:r>
                    </a:p>
                    <a:p>
                      <a:pPr algn="ctr">
                        <a:spcAft>
                          <a:spcPts val="0"/>
                        </a:spcAft>
                      </a:pPr>
                      <a:r>
                        <a:rPr lang="sv-SE" sz="1400" dirty="0" smtClean="0">
                          <a:effectLst/>
                          <a:latin typeface="Times New Roman"/>
                          <a:ea typeface="Calibri"/>
                          <a:cs typeface="Arial"/>
                        </a:rPr>
                        <a:t>vakant</a:t>
                      </a:r>
                      <a:endParaRPr lang="sv-SE" sz="1400" dirty="0">
                        <a:effectLst/>
                        <a:latin typeface="Times New Roman"/>
                        <a:ea typeface="Calibri"/>
                        <a:cs typeface="Arial"/>
                      </a:endParaRPr>
                    </a:p>
                    <a:p>
                      <a:pPr algn="ctr">
                        <a:spcAft>
                          <a:spcPts val="0"/>
                        </a:spcAft>
                      </a:pPr>
                      <a:r>
                        <a:rPr lang="sv-SE" sz="1400" b="1" dirty="0">
                          <a:effectLst/>
                          <a:highlight>
                            <a:srgbClr val="FFFF00"/>
                          </a:highlight>
                          <a:latin typeface="Times New Roman"/>
                          <a:ea typeface="Calibri"/>
                          <a:cs typeface="Arial"/>
                        </a:rPr>
                        <a:t> </a:t>
                      </a:r>
                      <a:endParaRPr lang="sv-SE" sz="1400" dirty="0">
                        <a:effectLst/>
                        <a:latin typeface="Times New Roman"/>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sv-SE" sz="1400" b="1">
                          <a:effectLst/>
                          <a:latin typeface="Times New Roman"/>
                          <a:ea typeface="Calibri"/>
                          <a:cs typeface="Arial"/>
                        </a:rPr>
                        <a:t>Driftansvarig</a:t>
                      </a:r>
                      <a:endParaRPr lang="sv-SE" sz="1400">
                        <a:effectLst/>
                        <a:latin typeface="Times New Roman"/>
                        <a:ea typeface="Calibri"/>
                        <a:cs typeface="Arial"/>
                      </a:endParaRPr>
                    </a:p>
                    <a:p>
                      <a:pPr algn="ctr">
                        <a:spcAft>
                          <a:spcPts val="0"/>
                        </a:spcAft>
                      </a:pPr>
                      <a:r>
                        <a:rPr lang="sv-SE" sz="1400" b="1">
                          <a:effectLst/>
                          <a:latin typeface="Times New Roman"/>
                          <a:ea typeface="Calibri"/>
                          <a:cs typeface="Arial"/>
                        </a:rPr>
                        <a:t>vakant</a:t>
                      </a:r>
                      <a:endParaRPr lang="sv-SE" sz="1400">
                        <a:effectLst/>
                        <a:latin typeface="Times New Roman"/>
                        <a:ea typeface="Calibri"/>
                        <a:cs typeface="Arial"/>
                      </a:endParaRPr>
                    </a:p>
                    <a:p>
                      <a:pPr algn="ctr">
                        <a:spcAft>
                          <a:spcPts val="0"/>
                        </a:spcAft>
                      </a:pPr>
                      <a:r>
                        <a:rPr lang="sv-SE" sz="1400" b="1">
                          <a:effectLst/>
                          <a:latin typeface="Times New Roman"/>
                          <a:ea typeface="Calibri"/>
                          <a:cs typeface="Arial"/>
                        </a:rPr>
                        <a:t>Tjänsteansvarig</a:t>
                      </a:r>
                      <a:endParaRPr lang="sv-SE" sz="1400">
                        <a:effectLst/>
                        <a:latin typeface="Times New Roman"/>
                        <a:ea typeface="Calibri"/>
                        <a:cs typeface="Arial"/>
                      </a:endParaRPr>
                    </a:p>
                    <a:p>
                      <a:pPr algn="ctr">
                        <a:spcAft>
                          <a:spcPts val="0"/>
                        </a:spcAft>
                      </a:pPr>
                      <a:r>
                        <a:rPr lang="sv-SE" sz="1400" b="1">
                          <a:effectLst/>
                          <a:latin typeface="Times New Roman"/>
                          <a:ea typeface="Calibri"/>
                          <a:cs typeface="Arial"/>
                        </a:rPr>
                        <a:t>vakant</a:t>
                      </a:r>
                      <a:endParaRPr lang="sv-SE" sz="1400">
                        <a:effectLst/>
                        <a:latin typeface="Times New Roman"/>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sv-SE" sz="1400" b="1" dirty="0">
                          <a:effectLst/>
                          <a:latin typeface="Times New Roman"/>
                          <a:ea typeface="Calibri"/>
                          <a:cs typeface="Arial"/>
                        </a:rPr>
                        <a:t>Driftansvarig</a:t>
                      </a:r>
                      <a:endParaRPr lang="sv-SE" sz="1400" dirty="0">
                        <a:effectLst/>
                        <a:latin typeface="Times New Roman"/>
                        <a:ea typeface="Calibri"/>
                        <a:cs typeface="Arial"/>
                      </a:endParaRPr>
                    </a:p>
                    <a:p>
                      <a:pPr>
                        <a:spcAft>
                          <a:spcPts val="0"/>
                        </a:spcAft>
                      </a:pPr>
                      <a:r>
                        <a:rPr lang="sv-SE" sz="1400" b="1" dirty="0">
                          <a:effectLst/>
                          <a:latin typeface="Times New Roman"/>
                          <a:ea typeface="Calibri"/>
                          <a:cs typeface="Arial"/>
                        </a:rPr>
                        <a:t>vakant</a:t>
                      </a:r>
                      <a:endParaRPr lang="sv-SE" sz="1400" dirty="0">
                        <a:effectLst/>
                        <a:latin typeface="Times New Roman"/>
                        <a:ea typeface="Calibri"/>
                        <a:cs typeface="Arial"/>
                      </a:endParaRPr>
                    </a:p>
                    <a:p>
                      <a:pPr>
                        <a:spcAft>
                          <a:spcPts val="0"/>
                        </a:spcAft>
                      </a:pPr>
                      <a:r>
                        <a:rPr lang="sv-SE" sz="1400" b="1" dirty="0">
                          <a:effectLst/>
                          <a:latin typeface="Times New Roman"/>
                          <a:ea typeface="Calibri"/>
                          <a:cs typeface="Arial"/>
                        </a:rPr>
                        <a:t>Tjänsteansvarig</a:t>
                      </a:r>
                      <a:endParaRPr lang="sv-SE" sz="1400" dirty="0">
                        <a:effectLst/>
                        <a:latin typeface="Times New Roman"/>
                        <a:ea typeface="Calibri"/>
                        <a:cs typeface="Arial"/>
                      </a:endParaRPr>
                    </a:p>
                    <a:p>
                      <a:pPr>
                        <a:spcAft>
                          <a:spcPts val="0"/>
                        </a:spcAft>
                      </a:pPr>
                      <a:r>
                        <a:rPr lang="sv-SE" sz="1400" b="1" dirty="0">
                          <a:effectLst/>
                          <a:latin typeface="Times New Roman"/>
                          <a:ea typeface="Calibri"/>
                          <a:cs typeface="Arial"/>
                        </a:rPr>
                        <a:t>vakant</a:t>
                      </a:r>
                      <a:endParaRPr lang="sv-SE" sz="1400" dirty="0">
                        <a:effectLst/>
                        <a:latin typeface="Times New Roman"/>
                        <a:ea typeface="Calibri"/>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5890243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6E256966-4DA3-4987-95B3-7229BBD2D4EC}"/>
              </a:ext>
            </a:extLst>
          </p:cNvPr>
          <p:cNvSpPr>
            <a:spLocks noGrp="1"/>
          </p:cNvSpPr>
          <p:nvPr>
            <p:ph type="title"/>
          </p:nvPr>
        </p:nvSpPr>
        <p:spPr/>
        <p:txBody>
          <a:bodyPr/>
          <a:lstStyle/>
          <a:p>
            <a:r>
              <a:rPr lang="sv-SE" dirty="0"/>
              <a:t>Min plan till förvaltning </a:t>
            </a:r>
          </a:p>
        </p:txBody>
      </p:sp>
      <p:sp>
        <p:nvSpPr>
          <p:cNvPr id="3" name="Platshållare för innehåll 2">
            <a:extLst>
              <a:ext uri="{FF2B5EF4-FFF2-40B4-BE49-F238E27FC236}">
                <a16:creationId xmlns="" xmlns:a16="http://schemas.microsoft.com/office/drawing/2014/main" id="{DE77F58C-049A-4714-A8B3-A7185F885585}"/>
              </a:ext>
            </a:extLst>
          </p:cNvPr>
          <p:cNvSpPr>
            <a:spLocks noGrp="1"/>
          </p:cNvSpPr>
          <p:nvPr>
            <p:ph idx="1"/>
          </p:nvPr>
        </p:nvSpPr>
        <p:spPr>
          <a:xfrm>
            <a:off x="838200" y="2165684"/>
            <a:ext cx="10515600" cy="3356812"/>
          </a:xfrm>
        </p:spPr>
        <p:txBody>
          <a:bodyPr/>
          <a:lstStyle/>
          <a:p>
            <a:pPr marL="0" indent="0">
              <a:buNone/>
            </a:pPr>
            <a:r>
              <a:rPr lang="sv-SE" dirty="0"/>
              <a:t>Överlämnade av </a:t>
            </a:r>
            <a:r>
              <a:rPr lang="sv-SE" dirty="0" err="1"/>
              <a:t>Lifecare</a:t>
            </a:r>
            <a:r>
              <a:rPr lang="sv-SE" dirty="0"/>
              <a:t> från projektet Min plan till förvaltning sker under 2018</a:t>
            </a:r>
          </a:p>
        </p:txBody>
      </p:sp>
    </p:spTree>
    <p:extLst>
      <p:ext uri="{BB962C8B-B14F-4D97-AF65-F5344CB8AC3E}">
        <p14:creationId xmlns:p14="http://schemas.microsoft.com/office/powerpoint/2010/main" val="1956782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62F8F69D-482C-4AAD-BDBA-B33C49199F19}"/>
              </a:ext>
            </a:extLst>
          </p:cNvPr>
          <p:cNvSpPr>
            <a:spLocks noGrp="1"/>
          </p:cNvSpPr>
          <p:nvPr>
            <p:ph type="title"/>
          </p:nvPr>
        </p:nvSpPr>
        <p:spPr/>
        <p:txBody>
          <a:bodyPr/>
          <a:lstStyle/>
          <a:p>
            <a:r>
              <a:rPr lang="sv-SE" dirty="0"/>
              <a:t>Anpassning av Lifecare</a:t>
            </a:r>
          </a:p>
        </p:txBody>
      </p:sp>
      <p:sp>
        <p:nvSpPr>
          <p:cNvPr id="3" name="Platshållare för innehåll 2">
            <a:extLst>
              <a:ext uri="{FF2B5EF4-FFF2-40B4-BE49-F238E27FC236}">
                <a16:creationId xmlns="" xmlns:a16="http://schemas.microsoft.com/office/drawing/2014/main" id="{CBC8F693-CF84-4F4B-BEFC-48FFFC6A2C05}"/>
              </a:ext>
            </a:extLst>
          </p:cNvPr>
          <p:cNvSpPr>
            <a:spLocks noGrp="1"/>
          </p:cNvSpPr>
          <p:nvPr>
            <p:ph idx="1"/>
          </p:nvPr>
        </p:nvSpPr>
        <p:spPr/>
        <p:txBody>
          <a:bodyPr/>
          <a:lstStyle/>
          <a:p>
            <a:r>
              <a:rPr lang="sv-SE" dirty="0"/>
              <a:t>Barn/unga </a:t>
            </a:r>
          </a:p>
          <a:p>
            <a:r>
              <a:rPr lang="sv-SE" dirty="0"/>
              <a:t>ÖPT/ÖRV </a:t>
            </a:r>
          </a:p>
          <a:p>
            <a:r>
              <a:rPr lang="sv-SE" dirty="0"/>
              <a:t>LPT/LRV</a:t>
            </a:r>
          </a:p>
          <a:p>
            <a:pPr marL="0" indent="0">
              <a:buNone/>
            </a:pPr>
            <a:endParaRPr lang="sv-SE" dirty="0"/>
          </a:p>
          <a:p>
            <a:pPr marL="0" indent="0">
              <a:buNone/>
            </a:pPr>
            <a:r>
              <a:rPr lang="sv-SE" dirty="0"/>
              <a:t>Arbetet sker i samverkan på nationell plan med Tieto och samtliga kunder av IT-stödet. </a:t>
            </a:r>
          </a:p>
          <a:p>
            <a:pPr marL="0" indent="0">
              <a:buNone/>
            </a:pPr>
            <a:endParaRPr lang="sv-SE" dirty="0"/>
          </a:p>
        </p:txBody>
      </p:sp>
    </p:spTree>
    <p:extLst>
      <p:ext uri="{BB962C8B-B14F-4D97-AF65-F5344CB8AC3E}">
        <p14:creationId xmlns:p14="http://schemas.microsoft.com/office/powerpoint/2010/main" val="29620321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C72D5B93-55FD-4654-8918-C2F01155612D}"/>
              </a:ext>
            </a:extLst>
          </p:cNvPr>
          <p:cNvSpPr>
            <a:spLocks noGrp="1"/>
          </p:cNvSpPr>
          <p:nvPr>
            <p:ph type="title"/>
          </p:nvPr>
        </p:nvSpPr>
        <p:spPr/>
        <p:txBody>
          <a:bodyPr/>
          <a:lstStyle/>
          <a:p>
            <a:r>
              <a:rPr lang="sv-SE" dirty="0"/>
              <a:t>Kostnader </a:t>
            </a:r>
          </a:p>
        </p:txBody>
      </p:sp>
      <p:sp>
        <p:nvSpPr>
          <p:cNvPr id="3" name="Platshållare för innehåll 2">
            <a:extLst>
              <a:ext uri="{FF2B5EF4-FFF2-40B4-BE49-F238E27FC236}">
                <a16:creationId xmlns="" xmlns:a16="http://schemas.microsoft.com/office/drawing/2014/main" id="{72963DF8-988A-4801-9BF8-3BC992B2EAC5}"/>
              </a:ext>
            </a:extLst>
          </p:cNvPr>
          <p:cNvSpPr>
            <a:spLocks noGrp="1"/>
          </p:cNvSpPr>
          <p:nvPr>
            <p:ph idx="1"/>
          </p:nvPr>
        </p:nvSpPr>
        <p:spPr>
          <a:xfrm>
            <a:off x="838200" y="1612232"/>
            <a:ext cx="10515600" cy="4824663"/>
          </a:xfrm>
        </p:spPr>
        <p:txBody>
          <a:bodyPr>
            <a:normAutofit fontScale="92500"/>
          </a:bodyPr>
          <a:lstStyle/>
          <a:p>
            <a:r>
              <a:rPr lang="sv-SE" dirty="0"/>
              <a:t>Samtliga kostnader för IT-stödet fördelas med 60 procent för Region Norrbotten och med 40 procent av kommunerna. Licenskostnaderna för Lifecare (tidigare Meddix SVP och Meddix ÖV) tas ut med en fast månadskostnad och faktureras kvartalsvis. </a:t>
            </a:r>
            <a:r>
              <a:rPr lang="sv-SE" dirty="0" smtClean="0"/>
              <a:t>Licenskostnaden </a:t>
            </a:r>
            <a:r>
              <a:rPr lang="sv-SE" dirty="0"/>
              <a:t>för Meddix ÖV baseras på antalet invånare och för Region Norrbotten finansieras det med centrala medel. Fördelning av kvartalskostnad för respektive kommun baseras på procentuell fördelning av länets invånare per kommun. </a:t>
            </a:r>
          </a:p>
          <a:p>
            <a:r>
              <a:rPr lang="sv-SE" dirty="0" err="1"/>
              <a:t>Licenskostaden</a:t>
            </a:r>
            <a:r>
              <a:rPr lang="sv-SE" dirty="0"/>
              <a:t> för </a:t>
            </a:r>
            <a:r>
              <a:rPr lang="sv-SE" dirty="0" err="1"/>
              <a:t>Meddix</a:t>
            </a:r>
            <a:r>
              <a:rPr lang="sv-SE" dirty="0"/>
              <a:t> SVP baseras på de fyra senaste årens inskrivningsmeddelanden per månad.</a:t>
            </a:r>
          </a:p>
          <a:p>
            <a:r>
              <a:rPr lang="sv-SE" dirty="0"/>
              <a:t>Något liknande avtal finns i nuläget inte för </a:t>
            </a:r>
            <a:r>
              <a:rPr lang="sv-SE" dirty="0" err="1"/>
              <a:t>Lifecare</a:t>
            </a:r>
            <a:r>
              <a:rPr lang="sv-SE" dirty="0"/>
              <a:t>. Under 2018 kommer avtalet att ses över. </a:t>
            </a:r>
          </a:p>
          <a:p>
            <a:r>
              <a:rPr lang="sv-SE" dirty="0"/>
              <a:t>Inför 2019 ska ny upphandling genomföras.</a:t>
            </a:r>
          </a:p>
          <a:p>
            <a:pPr marL="0" indent="0">
              <a:buNone/>
            </a:pPr>
            <a:endParaRPr lang="sv-SE" dirty="0"/>
          </a:p>
        </p:txBody>
      </p:sp>
    </p:spTree>
    <p:extLst>
      <p:ext uri="{BB962C8B-B14F-4D97-AF65-F5344CB8AC3E}">
        <p14:creationId xmlns:p14="http://schemas.microsoft.com/office/powerpoint/2010/main" val="31510294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716FEF86-E5B6-4DCB-BF54-8D4CE9F2E24D}"/>
              </a:ext>
            </a:extLst>
          </p:cNvPr>
          <p:cNvSpPr>
            <a:spLocks noGrp="1"/>
          </p:cNvSpPr>
          <p:nvPr>
            <p:ph type="title"/>
          </p:nvPr>
        </p:nvSpPr>
        <p:spPr/>
        <p:txBody>
          <a:bodyPr/>
          <a:lstStyle/>
          <a:p>
            <a:r>
              <a:rPr lang="sv-SE" dirty="0" smtClean="0"/>
              <a:t>Kostnader</a:t>
            </a:r>
            <a:endParaRPr lang="sv-SE" dirty="0"/>
          </a:p>
        </p:txBody>
      </p:sp>
      <p:sp>
        <p:nvSpPr>
          <p:cNvPr id="3" name="Platshållare för innehåll 2">
            <a:extLst>
              <a:ext uri="{FF2B5EF4-FFF2-40B4-BE49-F238E27FC236}">
                <a16:creationId xmlns="" xmlns:a16="http://schemas.microsoft.com/office/drawing/2014/main" id="{1154D5C9-BB5B-4FFD-8231-21462ACEF31D}"/>
              </a:ext>
            </a:extLst>
          </p:cNvPr>
          <p:cNvSpPr>
            <a:spLocks noGrp="1"/>
          </p:cNvSpPr>
          <p:nvPr>
            <p:ph idx="1"/>
          </p:nvPr>
        </p:nvSpPr>
        <p:spPr/>
        <p:txBody>
          <a:bodyPr/>
          <a:lstStyle/>
          <a:p>
            <a:r>
              <a:rPr lang="sv-SE" dirty="0"/>
              <a:t>Anpassningar som leverantören utvecklar hanteras genom att offert på utvecklingen tas in och nuvarande styrgrupp fattar beslut om det ska utvecklas eller inte. </a:t>
            </a:r>
          </a:p>
          <a:p>
            <a:r>
              <a:rPr lang="sv-SE" dirty="0"/>
              <a:t>Kostanden för kundanpassning ingår </a:t>
            </a:r>
            <a:r>
              <a:rPr lang="sv-SE" b="1" dirty="0"/>
              <a:t>inte</a:t>
            </a:r>
            <a:r>
              <a:rPr lang="sv-SE" dirty="0"/>
              <a:t> i licensavgiften utan måste hanteras av den kund som beställer utvecklingen. </a:t>
            </a:r>
          </a:p>
          <a:p>
            <a:r>
              <a:rPr lang="sv-SE" dirty="0"/>
              <a:t>Utveckling bekostas med 60 procent från Region Norrbotten och 40 procent från kommunen. </a:t>
            </a:r>
          </a:p>
          <a:p>
            <a:pPr marL="0" indent="0">
              <a:buNone/>
            </a:pPr>
            <a:endParaRPr lang="sv-SE" dirty="0"/>
          </a:p>
        </p:txBody>
      </p:sp>
    </p:spTree>
    <p:extLst>
      <p:ext uri="{BB962C8B-B14F-4D97-AF65-F5344CB8AC3E}">
        <p14:creationId xmlns:p14="http://schemas.microsoft.com/office/powerpoint/2010/main" val="37767110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E760473D-3738-47DE-B0EE-D8C1BAAE88EB}"/>
              </a:ext>
            </a:extLst>
          </p:cNvPr>
          <p:cNvSpPr>
            <a:spLocks noGrp="1"/>
          </p:cNvSpPr>
          <p:nvPr>
            <p:ph type="title"/>
          </p:nvPr>
        </p:nvSpPr>
        <p:spPr/>
        <p:txBody>
          <a:bodyPr/>
          <a:lstStyle/>
          <a:p>
            <a:r>
              <a:rPr lang="sv-SE" dirty="0"/>
              <a:t>Kostnader 2018</a:t>
            </a:r>
          </a:p>
        </p:txBody>
      </p:sp>
      <p:sp>
        <p:nvSpPr>
          <p:cNvPr id="3" name="Platshållare för innehåll 2">
            <a:extLst>
              <a:ext uri="{FF2B5EF4-FFF2-40B4-BE49-F238E27FC236}">
                <a16:creationId xmlns="" xmlns:a16="http://schemas.microsoft.com/office/drawing/2014/main" id="{D39B7CFE-816D-43B1-A527-C4FF14D5E886}"/>
              </a:ext>
            </a:extLst>
          </p:cNvPr>
          <p:cNvSpPr>
            <a:spLocks noGrp="1"/>
          </p:cNvSpPr>
          <p:nvPr>
            <p:ph idx="1"/>
          </p:nvPr>
        </p:nvSpPr>
        <p:spPr/>
        <p:txBody>
          <a:bodyPr/>
          <a:lstStyle/>
          <a:p>
            <a:pPr marL="0" indent="0">
              <a:buNone/>
            </a:pPr>
            <a:endParaRPr lang="sv-SE" dirty="0" smtClean="0"/>
          </a:p>
          <a:p>
            <a:pPr marL="0" indent="0">
              <a:buNone/>
            </a:pPr>
            <a:r>
              <a:rPr lang="sv-SE" dirty="0" smtClean="0"/>
              <a:t> </a:t>
            </a:r>
            <a:endParaRPr lang="sv-SE" dirty="0"/>
          </a:p>
        </p:txBody>
      </p:sp>
      <p:graphicFrame>
        <p:nvGraphicFramePr>
          <p:cNvPr id="5" name="Tabell 4"/>
          <p:cNvGraphicFramePr>
            <a:graphicFrameLocks noGrp="1"/>
          </p:cNvGraphicFramePr>
          <p:nvPr>
            <p:extLst>
              <p:ext uri="{D42A27DB-BD31-4B8C-83A1-F6EECF244321}">
                <p14:modId xmlns:p14="http://schemas.microsoft.com/office/powerpoint/2010/main" val="3764240916"/>
              </p:ext>
            </p:extLst>
          </p:nvPr>
        </p:nvGraphicFramePr>
        <p:xfrm>
          <a:off x="962525" y="1431757"/>
          <a:ext cx="9396664" cy="5131506"/>
        </p:xfrm>
        <a:graphic>
          <a:graphicData uri="http://schemas.openxmlformats.org/drawingml/2006/table">
            <a:tbl>
              <a:tblPr firstRow="1" firstCol="1" bandRow="1">
                <a:tableStyleId>{5C22544A-7EE6-4342-B048-85BDC9FD1C3A}</a:tableStyleId>
              </a:tblPr>
              <a:tblGrid>
                <a:gridCol w="1807629"/>
                <a:gridCol w="1049799"/>
                <a:gridCol w="495918"/>
                <a:gridCol w="1180754"/>
                <a:gridCol w="1819436"/>
                <a:gridCol w="1819436"/>
                <a:gridCol w="1223692"/>
              </a:tblGrid>
              <a:tr h="900995">
                <a:tc>
                  <a:txBody>
                    <a:bodyPr/>
                    <a:lstStyle/>
                    <a:p>
                      <a:pPr>
                        <a:spcAft>
                          <a:spcPts val="0"/>
                        </a:spcAft>
                      </a:pPr>
                      <a:r>
                        <a:rPr lang="sv-SE" sz="1600" dirty="0">
                          <a:effectLst/>
                        </a:rPr>
                        <a:t>Delmål</a:t>
                      </a:r>
                      <a:endParaRPr lang="sv-SE" sz="1600" dirty="0">
                        <a:effectLst/>
                        <a:latin typeface="Times New Roman"/>
                        <a:ea typeface="Calibri"/>
                        <a:cs typeface="Arial"/>
                      </a:endParaRPr>
                    </a:p>
                  </a:txBody>
                  <a:tcPr marL="44450" marR="44450" marT="0" marB="0"/>
                </a:tc>
                <a:tc>
                  <a:txBody>
                    <a:bodyPr/>
                    <a:lstStyle/>
                    <a:p>
                      <a:pPr>
                        <a:spcAft>
                          <a:spcPts val="0"/>
                        </a:spcAft>
                      </a:pPr>
                      <a:r>
                        <a:rPr lang="sv-SE" sz="1600">
                          <a:effectLst/>
                        </a:rPr>
                        <a:t>Uppdrags-typ (VM el VU)</a:t>
                      </a:r>
                      <a:endParaRPr lang="sv-SE" sz="1600">
                        <a:effectLst/>
                        <a:latin typeface="Times New Roman"/>
                        <a:ea typeface="Calibri"/>
                        <a:cs typeface="Arial"/>
                      </a:endParaRPr>
                    </a:p>
                  </a:txBody>
                  <a:tcPr marL="44450" marR="44450" marT="0" marB="0"/>
                </a:tc>
                <a:tc>
                  <a:txBody>
                    <a:bodyPr/>
                    <a:lstStyle/>
                    <a:p>
                      <a:pPr>
                        <a:spcAft>
                          <a:spcPts val="0"/>
                        </a:spcAft>
                      </a:pPr>
                      <a:r>
                        <a:rPr lang="sv-SE" sz="1600">
                          <a:effectLst/>
                        </a:rPr>
                        <a:t>Prio vid VU</a:t>
                      </a:r>
                      <a:endParaRPr lang="sv-SE" sz="1600">
                        <a:effectLst/>
                        <a:latin typeface="Times New Roman"/>
                        <a:ea typeface="Calibri"/>
                        <a:cs typeface="Arial"/>
                      </a:endParaRPr>
                    </a:p>
                  </a:txBody>
                  <a:tcPr marL="44450" marR="44450" marT="0" marB="0"/>
                </a:tc>
                <a:tc>
                  <a:txBody>
                    <a:bodyPr/>
                    <a:lstStyle/>
                    <a:p>
                      <a:pPr>
                        <a:spcAft>
                          <a:spcPts val="0"/>
                        </a:spcAft>
                      </a:pPr>
                      <a:r>
                        <a:rPr lang="sv-SE" sz="1600">
                          <a:effectLst/>
                        </a:rPr>
                        <a:t>Typ kostnad</a:t>
                      </a:r>
                      <a:endParaRPr lang="sv-SE" sz="1600">
                        <a:effectLst/>
                        <a:latin typeface="Times New Roman"/>
                        <a:ea typeface="Calibri"/>
                        <a:cs typeface="Arial"/>
                      </a:endParaRPr>
                    </a:p>
                  </a:txBody>
                  <a:tcPr marL="44450" marR="44450" marT="0" marB="0"/>
                </a:tc>
                <a:tc>
                  <a:txBody>
                    <a:bodyPr/>
                    <a:lstStyle/>
                    <a:p>
                      <a:pPr>
                        <a:spcAft>
                          <a:spcPts val="0"/>
                        </a:spcAft>
                      </a:pPr>
                      <a:r>
                        <a:rPr lang="sv-SE" sz="1600">
                          <a:effectLst/>
                        </a:rPr>
                        <a:t>Verksamhets-nära förvaltning </a:t>
                      </a:r>
                      <a:endParaRPr lang="sv-SE" sz="1600">
                        <a:effectLst/>
                        <a:latin typeface="Times New Roman"/>
                        <a:ea typeface="Calibri"/>
                        <a:cs typeface="Arial"/>
                      </a:endParaRPr>
                    </a:p>
                  </a:txBody>
                  <a:tcPr marL="44450" marR="44450" marT="0" marB="0"/>
                </a:tc>
                <a:tc>
                  <a:txBody>
                    <a:bodyPr/>
                    <a:lstStyle/>
                    <a:p>
                      <a:pPr>
                        <a:spcAft>
                          <a:spcPts val="0"/>
                        </a:spcAft>
                      </a:pPr>
                      <a:r>
                        <a:rPr lang="sv-SE" sz="1600">
                          <a:effectLst/>
                        </a:rPr>
                        <a:t>IT-nära förvaltning</a:t>
                      </a:r>
                    </a:p>
                    <a:p>
                      <a:pPr>
                        <a:spcAft>
                          <a:spcPts val="0"/>
                        </a:spcAft>
                      </a:pPr>
                      <a:r>
                        <a:rPr lang="sv-SE" sz="1600">
                          <a:effectLst/>
                        </a:rPr>
                        <a:t>regionen</a:t>
                      </a:r>
                      <a:endParaRPr lang="sv-SE" sz="1600">
                        <a:effectLst/>
                        <a:latin typeface="Times New Roman"/>
                        <a:ea typeface="Calibri"/>
                        <a:cs typeface="Arial"/>
                      </a:endParaRPr>
                    </a:p>
                  </a:txBody>
                  <a:tcPr marL="44450" marR="44450" marT="0" marB="0"/>
                </a:tc>
                <a:tc>
                  <a:txBody>
                    <a:bodyPr/>
                    <a:lstStyle/>
                    <a:p>
                      <a:pPr>
                        <a:spcAft>
                          <a:spcPts val="0"/>
                        </a:spcAft>
                      </a:pPr>
                      <a:r>
                        <a:rPr lang="sv-SE" sz="1600">
                          <a:effectLst/>
                        </a:rPr>
                        <a:t>IT-nära förvaltning kommunerna</a:t>
                      </a:r>
                      <a:endParaRPr lang="sv-SE" sz="1600">
                        <a:effectLst/>
                        <a:latin typeface="Times New Roman"/>
                        <a:ea typeface="Calibri"/>
                        <a:cs typeface="Arial"/>
                      </a:endParaRPr>
                    </a:p>
                  </a:txBody>
                  <a:tcPr marL="44450" marR="44450" marT="0" marB="0"/>
                </a:tc>
              </a:tr>
              <a:tr h="328742">
                <a:tc rowSpan="3">
                  <a:txBody>
                    <a:bodyPr/>
                    <a:lstStyle/>
                    <a:p>
                      <a:pPr>
                        <a:spcAft>
                          <a:spcPts val="0"/>
                        </a:spcAft>
                      </a:pPr>
                      <a:r>
                        <a:rPr lang="sv-SE" sz="1600">
                          <a:effectLst/>
                        </a:rPr>
                        <a:t>Driftskostnad</a:t>
                      </a:r>
                      <a:endParaRPr lang="sv-SE" sz="1600">
                        <a:effectLst/>
                        <a:latin typeface="Times New Roman"/>
                        <a:ea typeface="Calibri"/>
                        <a:cs typeface="Arial"/>
                      </a:endParaRPr>
                    </a:p>
                  </a:txBody>
                  <a:tcPr marL="44450" marR="44450" marT="0" marB="0"/>
                </a:tc>
                <a:tc rowSpan="3">
                  <a:txBody>
                    <a:bodyPr/>
                    <a:lstStyle/>
                    <a:p>
                      <a:pPr algn="ctr">
                        <a:spcAft>
                          <a:spcPts val="0"/>
                        </a:spcAft>
                      </a:pPr>
                      <a:r>
                        <a:rPr lang="sv-SE" sz="1600">
                          <a:effectLst/>
                        </a:rPr>
                        <a:t>VM</a:t>
                      </a:r>
                      <a:endParaRPr lang="sv-SE" sz="1600">
                        <a:effectLst/>
                        <a:latin typeface="Times New Roman"/>
                        <a:ea typeface="Calibri"/>
                        <a:cs typeface="Arial"/>
                      </a:endParaRPr>
                    </a:p>
                  </a:txBody>
                  <a:tcPr marL="44450" marR="44450" marT="0" marB="0"/>
                </a:tc>
                <a:tc rowSpan="3">
                  <a:txBody>
                    <a:bodyPr/>
                    <a:lstStyle/>
                    <a:p>
                      <a:pPr algn="ctr">
                        <a:spcAft>
                          <a:spcPts val="0"/>
                        </a:spcAft>
                      </a:pPr>
                      <a:r>
                        <a:rPr lang="sv-SE" sz="1600">
                          <a:effectLst/>
                        </a:rPr>
                        <a:t>-</a:t>
                      </a:r>
                      <a:endParaRPr lang="sv-SE" sz="1600">
                        <a:effectLst/>
                        <a:latin typeface="Times New Roman"/>
                        <a:ea typeface="Calibri"/>
                        <a:cs typeface="Arial"/>
                      </a:endParaRPr>
                    </a:p>
                  </a:txBody>
                  <a:tcPr marL="44450" marR="44450" marT="0" marB="0"/>
                </a:tc>
                <a:tc>
                  <a:txBody>
                    <a:bodyPr/>
                    <a:lstStyle/>
                    <a:p>
                      <a:pPr>
                        <a:spcAft>
                          <a:spcPts val="0"/>
                        </a:spcAft>
                      </a:pPr>
                      <a:r>
                        <a:rPr lang="sv-SE" sz="1600">
                          <a:effectLst/>
                        </a:rPr>
                        <a:t>persondagar</a:t>
                      </a:r>
                      <a:endParaRPr lang="sv-SE" sz="1600">
                        <a:effectLst/>
                        <a:latin typeface="Times New Roman"/>
                        <a:ea typeface="Calibri"/>
                        <a:cs typeface="Arial"/>
                      </a:endParaRPr>
                    </a:p>
                  </a:txBody>
                  <a:tcPr marL="44450" marR="44450" marT="0" marB="0"/>
                </a:tc>
                <a:tc>
                  <a:txBody>
                    <a:bodyPr/>
                    <a:lstStyle/>
                    <a:p>
                      <a:pPr>
                        <a:spcAft>
                          <a:spcPts val="0"/>
                        </a:spcAft>
                      </a:pPr>
                      <a:r>
                        <a:rPr lang="sv-SE" sz="1600">
                          <a:effectLst/>
                        </a:rPr>
                        <a:t> </a:t>
                      </a:r>
                      <a:endParaRPr lang="sv-SE" sz="1600">
                        <a:effectLst/>
                        <a:latin typeface="Times New Roman"/>
                        <a:ea typeface="Calibri"/>
                        <a:cs typeface="Arial"/>
                      </a:endParaRPr>
                    </a:p>
                  </a:txBody>
                  <a:tcPr marL="44450" marR="44450" marT="0" marB="0"/>
                </a:tc>
                <a:tc>
                  <a:txBody>
                    <a:bodyPr/>
                    <a:lstStyle/>
                    <a:p>
                      <a:pPr>
                        <a:spcAft>
                          <a:spcPts val="0"/>
                        </a:spcAft>
                      </a:pPr>
                      <a:r>
                        <a:rPr lang="sv-SE" sz="1600">
                          <a:effectLst/>
                        </a:rPr>
                        <a:t> </a:t>
                      </a:r>
                      <a:endParaRPr lang="sv-SE" sz="1600">
                        <a:effectLst/>
                        <a:latin typeface="Times New Roman"/>
                        <a:ea typeface="Calibri"/>
                        <a:cs typeface="Arial"/>
                      </a:endParaRPr>
                    </a:p>
                  </a:txBody>
                  <a:tcPr marL="44450" marR="44450" marT="0" marB="0"/>
                </a:tc>
                <a:tc>
                  <a:txBody>
                    <a:bodyPr/>
                    <a:lstStyle/>
                    <a:p>
                      <a:pPr>
                        <a:spcAft>
                          <a:spcPts val="0"/>
                        </a:spcAft>
                      </a:pPr>
                      <a:r>
                        <a:rPr lang="sv-SE" sz="1600">
                          <a:effectLst/>
                        </a:rPr>
                        <a:t> </a:t>
                      </a:r>
                      <a:endParaRPr lang="sv-SE" sz="1600">
                        <a:effectLst/>
                        <a:latin typeface="Times New Roman"/>
                        <a:ea typeface="Calibri"/>
                        <a:cs typeface="Arial"/>
                      </a:endParaRPr>
                    </a:p>
                  </a:txBody>
                  <a:tcPr marL="44450" marR="44450" marT="0" marB="0"/>
                </a:tc>
              </a:tr>
              <a:tr h="234816">
                <a:tc vMerge="1">
                  <a:txBody>
                    <a:bodyPr/>
                    <a:lstStyle/>
                    <a:p>
                      <a:endParaRPr lang="sv-SE"/>
                    </a:p>
                  </a:txBody>
                  <a:tcPr/>
                </a:tc>
                <a:tc vMerge="1">
                  <a:txBody>
                    <a:bodyPr/>
                    <a:lstStyle/>
                    <a:p>
                      <a:endParaRPr lang="sv-SE"/>
                    </a:p>
                  </a:txBody>
                  <a:tcPr/>
                </a:tc>
                <a:tc vMerge="1">
                  <a:txBody>
                    <a:bodyPr/>
                    <a:lstStyle/>
                    <a:p>
                      <a:endParaRPr lang="sv-SE"/>
                    </a:p>
                  </a:txBody>
                  <a:tcPr/>
                </a:tc>
                <a:tc>
                  <a:txBody>
                    <a:bodyPr/>
                    <a:lstStyle/>
                    <a:p>
                      <a:pPr>
                        <a:spcAft>
                          <a:spcPts val="0"/>
                        </a:spcAft>
                      </a:pPr>
                      <a:r>
                        <a:rPr lang="sv-SE" sz="1600">
                          <a:effectLst/>
                        </a:rPr>
                        <a:t>fast</a:t>
                      </a:r>
                      <a:endParaRPr lang="sv-SE" sz="1600">
                        <a:effectLst/>
                        <a:latin typeface="Times New Roman"/>
                        <a:ea typeface="Calibri"/>
                        <a:cs typeface="Arial"/>
                      </a:endParaRPr>
                    </a:p>
                  </a:txBody>
                  <a:tcPr marL="44450" marR="44450" marT="0" marB="0"/>
                </a:tc>
                <a:tc>
                  <a:txBody>
                    <a:bodyPr/>
                    <a:lstStyle/>
                    <a:p>
                      <a:endParaRPr lang="sv-SE" sz="1600">
                        <a:effectLst/>
                        <a:latin typeface="Times New Roman"/>
                        <a:cs typeface="Arial"/>
                      </a:endParaRPr>
                    </a:p>
                  </a:txBody>
                  <a:tcPr marL="44450" marR="44450" marT="0" marB="0"/>
                </a:tc>
                <a:tc>
                  <a:txBody>
                    <a:bodyPr/>
                    <a:lstStyle/>
                    <a:p>
                      <a:pPr>
                        <a:spcAft>
                          <a:spcPts val="0"/>
                        </a:spcAft>
                      </a:pPr>
                      <a:r>
                        <a:rPr lang="sv-SE" sz="1600">
                          <a:effectLst/>
                        </a:rPr>
                        <a:t>681691</a:t>
                      </a:r>
                      <a:endParaRPr lang="sv-SE" sz="1600">
                        <a:effectLst/>
                        <a:latin typeface="Times New Roman"/>
                        <a:ea typeface="Calibri"/>
                        <a:cs typeface="Arial"/>
                      </a:endParaRPr>
                    </a:p>
                  </a:txBody>
                  <a:tcPr marL="44450" marR="44450" marT="0" marB="0"/>
                </a:tc>
                <a:tc>
                  <a:txBody>
                    <a:bodyPr/>
                    <a:lstStyle/>
                    <a:p>
                      <a:pPr>
                        <a:spcAft>
                          <a:spcPts val="0"/>
                        </a:spcAft>
                      </a:pPr>
                      <a:r>
                        <a:rPr lang="sv-SE" sz="1600">
                          <a:effectLst/>
                        </a:rPr>
                        <a:t>422382</a:t>
                      </a:r>
                      <a:endParaRPr lang="sv-SE" sz="1600">
                        <a:effectLst/>
                        <a:latin typeface="Times New Roman"/>
                        <a:ea typeface="Calibri"/>
                        <a:cs typeface="Arial"/>
                      </a:endParaRPr>
                    </a:p>
                  </a:txBody>
                  <a:tcPr marL="44450" marR="44450" marT="0" marB="0"/>
                </a:tc>
              </a:tr>
              <a:tr h="234816">
                <a:tc vMerge="1">
                  <a:txBody>
                    <a:bodyPr/>
                    <a:lstStyle/>
                    <a:p>
                      <a:endParaRPr lang="sv-SE"/>
                    </a:p>
                  </a:txBody>
                  <a:tcPr/>
                </a:tc>
                <a:tc vMerge="1">
                  <a:txBody>
                    <a:bodyPr/>
                    <a:lstStyle/>
                    <a:p>
                      <a:endParaRPr lang="sv-SE"/>
                    </a:p>
                  </a:txBody>
                  <a:tcPr/>
                </a:tc>
                <a:tc vMerge="1">
                  <a:txBody>
                    <a:bodyPr/>
                    <a:lstStyle/>
                    <a:p>
                      <a:endParaRPr lang="sv-SE"/>
                    </a:p>
                  </a:txBody>
                  <a:tcPr/>
                </a:tc>
                <a:tc>
                  <a:txBody>
                    <a:bodyPr/>
                    <a:lstStyle/>
                    <a:p>
                      <a:pPr>
                        <a:spcAft>
                          <a:spcPts val="0"/>
                        </a:spcAft>
                      </a:pPr>
                      <a:r>
                        <a:rPr lang="sv-SE" sz="1600">
                          <a:effectLst/>
                        </a:rPr>
                        <a:t>Summa </a:t>
                      </a:r>
                      <a:endParaRPr lang="sv-SE" sz="1600">
                        <a:effectLst/>
                        <a:latin typeface="Times New Roman"/>
                        <a:ea typeface="Calibri"/>
                        <a:cs typeface="Arial"/>
                      </a:endParaRPr>
                    </a:p>
                  </a:txBody>
                  <a:tcPr marL="44450" marR="44450" marT="0" marB="0"/>
                </a:tc>
                <a:tc>
                  <a:txBody>
                    <a:bodyPr/>
                    <a:lstStyle/>
                    <a:p>
                      <a:pPr>
                        <a:spcAft>
                          <a:spcPts val="0"/>
                        </a:spcAft>
                      </a:pPr>
                      <a:r>
                        <a:rPr lang="sv-SE" sz="1600">
                          <a:effectLst/>
                        </a:rPr>
                        <a:t>            - kr </a:t>
                      </a:r>
                      <a:endParaRPr lang="sv-SE" sz="1600">
                        <a:effectLst/>
                        <a:latin typeface="Times New Roman"/>
                        <a:ea typeface="Calibri"/>
                        <a:cs typeface="Arial"/>
                      </a:endParaRPr>
                    </a:p>
                  </a:txBody>
                  <a:tcPr marL="44450" marR="44450" marT="0" marB="0"/>
                </a:tc>
                <a:tc>
                  <a:txBody>
                    <a:bodyPr/>
                    <a:lstStyle/>
                    <a:p>
                      <a:pPr>
                        <a:spcAft>
                          <a:spcPts val="0"/>
                        </a:spcAft>
                      </a:pPr>
                      <a:r>
                        <a:rPr lang="sv-SE" sz="1600">
                          <a:effectLst/>
                        </a:rPr>
                        <a:t>   681691        </a:t>
                      </a:r>
                      <a:endParaRPr lang="sv-SE" sz="1600">
                        <a:effectLst/>
                        <a:latin typeface="Times New Roman"/>
                        <a:ea typeface="Calibri"/>
                        <a:cs typeface="Arial"/>
                      </a:endParaRPr>
                    </a:p>
                  </a:txBody>
                  <a:tcPr marL="44450" marR="44450" marT="0" marB="0"/>
                </a:tc>
                <a:tc>
                  <a:txBody>
                    <a:bodyPr/>
                    <a:lstStyle/>
                    <a:p>
                      <a:pPr>
                        <a:spcAft>
                          <a:spcPts val="0"/>
                        </a:spcAft>
                      </a:pPr>
                      <a:r>
                        <a:rPr lang="sv-SE" sz="1600">
                          <a:effectLst/>
                        </a:rPr>
                        <a:t>422382</a:t>
                      </a:r>
                      <a:endParaRPr lang="sv-SE" sz="1600">
                        <a:effectLst/>
                        <a:latin typeface="Times New Roman"/>
                        <a:ea typeface="Calibri"/>
                        <a:cs typeface="Arial"/>
                      </a:endParaRPr>
                    </a:p>
                  </a:txBody>
                  <a:tcPr marL="44450" marR="44450" marT="0" marB="0"/>
                </a:tc>
              </a:tr>
              <a:tr h="328742">
                <a:tc rowSpan="3">
                  <a:txBody>
                    <a:bodyPr/>
                    <a:lstStyle/>
                    <a:p>
                      <a:pPr>
                        <a:spcAft>
                          <a:spcPts val="0"/>
                        </a:spcAft>
                      </a:pPr>
                      <a:r>
                        <a:rPr lang="sv-SE" sz="1600">
                          <a:effectLst/>
                        </a:rPr>
                        <a:t>Utbildningsmiljö</a:t>
                      </a:r>
                      <a:endParaRPr lang="sv-SE" sz="1600">
                        <a:effectLst/>
                        <a:latin typeface="Times New Roman"/>
                        <a:ea typeface="Calibri"/>
                        <a:cs typeface="Arial"/>
                      </a:endParaRPr>
                    </a:p>
                  </a:txBody>
                  <a:tcPr marL="44450" marR="44450" marT="0" marB="0"/>
                </a:tc>
                <a:tc rowSpan="3">
                  <a:txBody>
                    <a:bodyPr/>
                    <a:lstStyle/>
                    <a:p>
                      <a:pPr algn="ctr">
                        <a:spcAft>
                          <a:spcPts val="0"/>
                        </a:spcAft>
                      </a:pPr>
                      <a:r>
                        <a:rPr lang="sv-SE" sz="1600">
                          <a:effectLst/>
                        </a:rPr>
                        <a:t>VM</a:t>
                      </a:r>
                      <a:endParaRPr lang="sv-SE" sz="1600">
                        <a:effectLst/>
                        <a:latin typeface="Times New Roman"/>
                        <a:ea typeface="Calibri"/>
                        <a:cs typeface="Arial"/>
                      </a:endParaRPr>
                    </a:p>
                  </a:txBody>
                  <a:tcPr marL="44450" marR="44450" marT="0" marB="0"/>
                </a:tc>
                <a:tc rowSpan="3">
                  <a:txBody>
                    <a:bodyPr/>
                    <a:lstStyle/>
                    <a:p>
                      <a:pPr algn="ctr">
                        <a:spcAft>
                          <a:spcPts val="0"/>
                        </a:spcAft>
                      </a:pPr>
                      <a:r>
                        <a:rPr lang="sv-SE" sz="1600">
                          <a:effectLst/>
                        </a:rPr>
                        <a:t> </a:t>
                      </a:r>
                      <a:endParaRPr lang="sv-SE" sz="1600">
                        <a:effectLst/>
                        <a:latin typeface="Times New Roman"/>
                        <a:ea typeface="Calibri"/>
                        <a:cs typeface="Arial"/>
                      </a:endParaRPr>
                    </a:p>
                  </a:txBody>
                  <a:tcPr marL="44450" marR="44450" marT="0" marB="0"/>
                </a:tc>
                <a:tc>
                  <a:txBody>
                    <a:bodyPr/>
                    <a:lstStyle/>
                    <a:p>
                      <a:pPr>
                        <a:spcAft>
                          <a:spcPts val="0"/>
                        </a:spcAft>
                      </a:pPr>
                      <a:r>
                        <a:rPr lang="sv-SE" sz="1600">
                          <a:effectLst/>
                        </a:rPr>
                        <a:t>persondagar</a:t>
                      </a:r>
                      <a:endParaRPr lang="sv-SE" sz="1600">
                        <a:effectLst/>
                        <a:latin typeface="Times New Roman"/>
                        <a:ea typeface="Calibri"/>
                        <a:cs typeface="Arial"/>
                      </a:endParaRPr>
                    </a:p>
                  </a:txBody>
                  <a:tcPr marL="44450" marR="44450" marT="0" marB="0"/>
                </a:tc>
                <a:tc>
                  <a:txBody>
                    <a:bodyPr/>
                    <a:lstStyle/>
                    <a:p>
                      <a:pPr>
                        <a:spcAft>
                          <a:spcPts val="0"/>
                        </a:spcAft>
                      </a:pPr>
                      <a:r>
                        <a:rPr lang="sv-SE" sz="1600">
                          <a:effectLst/>
                        </a:rPr>
                        <a:t> </a:t>
                      </a:r>
                      <a:endParaRPr lang="sv-SE" sz="1600">
                        <a:effectLst/>
                        <a:latin typeface="Times New Roman"/>
                        <a:ea typeface="Calibri"/>
                        <a:cs typeface="Arial"/>
                      </a:endParaRPr>
                    </a:p>
                  </a:txBody>
                  <a:tcPr marL="44450" marR="44450" marT="0" marB="0"/>
                </a:tc>
                <a:tc>
                  <a:txBody>
                    <a:bodyPr/>
                    <a:lstStyle/>
                    <a:p>
                      <a:pPr>
                        <a:spcAft>
                          <a:spcPts val="0"/>
                        </a:spcAft>
                      </a:pPr>
                      <a:r>
                        <a:rPr lang="sv-SE" sz="1600">
                          <a:effectLst/>
                        </a:rPr>
                        <a:t> </a:t>
                      </a:r>
                      <a:endParaRPr lang="sv-SE" sz="1600">
                        <a:effectLst/>
                        <a:latin typeface="Times New Roman"/>
                        <a:ea typeface="Calibri"/>
                        <a:cs typeface="Arial"/>
                      </a:endParaRPr>
                    </a:p>
                  </a:txBody>
                  <a:tcPr marL="44450" marR="44450" marT="0" marB="0"/>
                </a:tc>
                <a:tc>
                  <a:txBody>
                    <a:bodyPr/>
                    <a:lstStyle/>
                    <a:p>
                      <a:pPr>
                        <a:spcAft>
                          <a:spcPts val="0"/>
                        </a:spcAft>
                      </a:pPr>
                      <a:r>
                        <a:rPr lang="sv-SE" sz="1600">
                          <a:effectLst/>
                        </a:rPr>
                        <a:t> </a:t>
                      </a:r>
                      <a:endParaRPr lang="sv-SE" sz="1600">
                        <a:effectLst/>
                        <a:latin typeface="Times New Roman"/>
                        <a:ea typeface="Calibri"/>
                        <a:cs typeface="Arial"/>
                      </a:endParaRPr>
                    </a:p>
                  </a:txBody>
                  <a:tcPr marL="44450" marR="44450" marT="0" marB="0"/>
                </a:tc>
              </a:tr>
              <a:tr h="234816">
                <a:tc vMerge="1">
                  <a:txBody>
                    <a:bodyPr/>
                    <a:lstStyle/>
                    <a:p>
                      <a:endParaRPr lang="sv-SE"/>
                    </a:p>
                  </a:txBody>
                  <a:tcPr/>
                </a:tc>
                <a:tc vMerge="1">
                  <a:txBody>
                    <a:bodyPr/>
                    <a:lstStyle/>
                    <a:p>
                      <a:endParaRPr lang="sv-SE"/>
                    </a:p>
                  </a:txBody>
                  <a:tcPr/>
                </a:tc>
                <a:tc vMerge="1">
                  <a:txBody>
                    <a:bodyPr/>
                    <a:lstStyle/>
                    <a:p>
                      <a:endParaRPr lang="sv-SE"/>
                    </a:p>
                  </a:txBody>
                  <a:tcPr/>
                </a:tc>
                <a:tc>
                  <a:txBody>
                    <a:bodyPr/>
                    <a:lstStyle/>
                    <a:p>
                      <a:pPr>
                        <a:spcAft>
                          <a:spcPts val="0"/>
                        </a:spcAft>
                      </a:pPr>
                      <a:r>
                        <a:rPr lang="sv-SE" sz="1600">
                          <a:effectLst/>
                        </a:rPr>
                        <a:t>fast</a:t>
                      </a:r>
                      <a:endParaRPr lang="sv-SE" sz="1600">
                        <a:effectLst/>
                        <a:latin typeface="Times New Roman"/>
                        <a:ea typeface="Calibri"/>
                        <a:cs typeface="Arial"/>
                      </a:endParaRPr>
                    </a:p>
                  </a:txBody>
                  <a:tcPr marL="44450" marR="44450" marT="0" marB="0"/>
                </a:tc>
                <a:tc>
                  <a:txBody>
                    <a:bodyPr/>
                    <a:lstStyle/>
                    <a:p>
                      <a:endParaRPr lang="sv-SE" sz="1600">
                        <a:effectLst/>
                        <a:latin typeface="Times New Roman"/>
                        <a:cs typeface="Arial"/>
                      </a:endParaRPr>
                    </a:p>
                  </a:txBody>
                  <a:tcPr marL="44450" marR="44450" marT="0" marB="0"/>
                </a:tc>
                <a:tc>
                  <a:txBody>
                    <a:bodyPr/>
                    <a:lstStyle/>
                    <a:p>
                      <a:pPr>
                        <a:spcAft>
                          <a:spcPts val="0"/>
                        </a:spcAft>
                      </a:pPr>
                      <a:r>
                        <a:rPr lang="sv-SE" sz="1600">
                          <a:effectLst/>
                        </a:rPr>
                        <a:t> 14400</a:t>
                      </a:r>
                      <a:endParaRPr lang="sv-SE" sz="1600">
                        <a:effectLst/>
                        <a:latin typeface="Times New Roman"/>
                        <a:ea typeface="Calibri"/>
                        <a:cs typeface="Arial"/>
                      </a:endParaRPr>
                    </a:p>
                  </a:txBody>
                  <a:tcPr marL="44450" marR="44450" marT="0" marB="0"/>
                </a:tc>
                <a:tc>
                  <a:txBody>
                    <a:bodyPr/>
                    <a:lstStyle/>
                    <a:p>
                      <a:pPr>
                        <a:spcAft>
                          <a:spcPts val="0"/>
                        </a:spcAft>
                      </a:pPr>
                      <a:r>
                        <a:rPr lang="sv-SE" sz="1600">
                          <a:effectLst/>
                        </a:rPr>
                        <a:t>9600</a:t>
                      </a:r>
                      <a:endParaRPr lang="sv-SE" sz="1600">
                        <a:effectLst/>
                        <a:latin typeface="Times New Roman"/>
                        <a:ea typeface="Calibri"/>
                        <a:cs typeface="Arial"/>
                      </a:endParaRPr>
                    </a:p>
                  </a:txBody>
                  <a:tcPr marL="44450" marR="44450" marT="0" marB="0"/>
                </a:tc>
              </a:tr>
              <a:tr h="234816">
                <a:tc vMerge="1">
                  <a:txBody>
                    <a:bodyPr/>
                    <a:lstStyle/>
                    <a:p>
                      <a:endParaRPr lang="sv-SE"/>
                    </a:p>
                  </a:txBody>
                  <a:tcPr/>
                </a:tc>
                <a:tc vMerge="1">
                  <a:txBody>
                    <a:bodyPr/>
                    <a:lstStyle/>
                    <a:p>
                      <a:endParaRPr lang="sv-SE"/>
                    </a:p>
                  </a:txBody>
                  <a:tcPr/>
                </a:tc>
                <a:tc vMerge="1">
                  <a:txBody>
                    <a:bodyPr/>
                    <a:lstStyle/>
                    <a:p>
                      <a:endParaRPr lang="sv-SE"/>
                    </a:p>
                  </a:txBody>
                  <a:tcPr/>
                </a:tc>
                <a:tc>
                  <a:txBody>
                    <a:bodyPr/>
                    <a:lstStyle/>
                    <a:p>
                      <a:pPr>
                        <a:spcAft>
                          <a:spcPts val="0"/>
                        </a:spcAft>
                      </a:pPr>
                      <a:r>
                        <a:rPr lang="sv-SE" sz="1600">
                          <a:effectLst/>
                        </a:rPr>
                        <a:t>summa</a:t>
                      </a:r>
                      <a:endParaRPr lang="sv-SE" sz="1600">
                        <a:effectLst/>
                        <a:latin typeface="Times New Roman"/>
                        <a:ea typeface="Calibri"/>
                        <a:cs typeface="Arial"/>
                      </a:endParaRPr>
                    </a:p>
                  </a:txBody>
                  <a:tcPr marL="44450" marR="44450" marT="0" marB="0"/>
                </a:tc>
                <a:tc>
                  <a:txBody>
                    <a:bodyPr/>
                    <a:lstStyle/>
                    <a:p>
                      <a:pPr>
                        <a:spcAft>
                          <a:spcPts val="0"/>
                        </a:spcAft>
                      </a:pPr>
                      <a:r>
                        <a:rPr lang="sv-SE" sz="1600">
                          <a:effectLst/>
                        </a:rPr>
                        <a:t>            - kr </a:t>
                      </a:r>
                      <a:endParaRPr lang="sv-SE" sz="1600">
                        <a:effectLst/>
                        <a:latin typeface="Times New Roman"/>
                        <a:ea typeface="Calibri"/>
                        <a:cs typeface="Arial"/>
                      </a:endParaRPr>
                    </a:p>
                  </a:txBody>
                  <a:tcPr marL="44450" marR="44450" marT="0" marB="0"/>
                </a:tc>
                <a:tc>
                  <a:txBody>
                    <a:bodyPr/>
                    <a:lstStyle/>
                    <a:p>
                      <a:pPr>
                        <a:spcAft>
                          <a:spcPts val="0"/>
                        </a:spcAft>
                      </a:pPr>
                      <a:r>
                        <a:rPr lang="sv-SE" sz="1600">
                          <a:effectLst/>
                        </a:rPr>
                        <a:t>         14400   </a:t>
                      </a:r>
                      <a:endParaRPr lang="sv-SE" sz="1600">
                        <a:effectLst/>
                        <a:latin typeface="Times New Roman"/>
                        <a:ea typeface="Calibri"/>
                        <a:cs typeface="Arial"/>
                      </a:endParaRPr>
                    </a:p>
                  </a:txBody>
                  <a:tcPr marL="44450" marR="44450" marT="0" marB="0"/>
                </a:tc>
                <a:tc>
                  <a:txBody>
                    <a:bodyPr/>
                    <a:lstStyle/>
                    <a:p>
                      <a:pPr>
                        <a:spcAft>
                          <a:spcPts val="0"/>
                        </a:spcAft>
                      </a:pPr>
                      <a:r>
                        <a:rPr lang="sv-SE" sz="1600">
                          <a:effectLst/>
                        </a:rPr>
                        <a:t>9600</a:t>
                      </a:r>
                      <a:endParaRPr lang="sv-SE" sz="1600">
                        <a:effectLst/>
                        <a:latin typeface="Times New Roman"/>
                        <a:ea typeface="Calibri"/>
                        <a:cs typeface="Arial"/>
                      </a:endParaRPr>
                    </a:p>
                  </a:txBody>
                  <a:tcPr marL="44450" marR="44450" marT="0" marB="0"/>
                </a:tc>
              </a:tr>
              <a:tr h="328742">
                <a:tc rowSpan="3">
                  <a:txBody>
                    <a:bodyPr/>
                    <a:lstStyle/>
                    <a:p>
                      <a:pPr>
                        <a:spcAft>
                          <a:spcPts val="0"/>
                        </a:spcAft>
                      </a:pPr>
                      <a:r>
                        <a:rPr lang="sv-SE" sz="1600">
                          <a:effectLst/>
                        </a:rPr>
                        <a:t> Utvecklingskostnader (se bilaga)</a:t>
                      </a:r>
                      <a:endParaRPr lang="sv-SE" sz="1600">
                        <a:effectLst/>
                        <a:latin typeface="Times New Roman"/>
                        <a:ea typeface="Calibri"/>
                        <a:cs typeface="Arial"/>
                      </a:endParaRPr>
                    </a:p>
                  </a:txBody>
                  <a:tcPr marL="44450" marR="44450" marT="0" marB="0"/>
                </a:tc>
                <a:tc rowSpan="3">
                  <a:txBody>
                    <a:bodyPr/>
                    <a:lstStyle/>
                    <a:p>
                      <a:pPr algn="ctr">
                        <a:spcAft>
                          <a:spcPts val="0"/>
                        </a:spcAft>
                      </a:pPr>
                      <a:r>
                        <a:rPr lang="sv-SE" sz="1600">
                          <a:effectLst/>
                        </a:rPr>
                        <a:t>VU </a:t>
                      </a:r>
                      <a:endParaRPr lang="sv-SE" sz="1600">
                        <a:effectLst/>
                        <a:latin typeface="Times New Roman"/>
                        <a:ea typeface="Calibri"/>
                        <a:cs typeface="Arial"/>
                      </a:endParaRPr>
                    </a:p>
                  </a:txBody>
                  <a:tcPr marL="44450" marR="44450" marT="0" marB="0"/>
                </a:tc>
                <a:tc rowSpan="3">
                  <a:txBody>
                    <a:bodyPr/>
                    <a:lstStyle/>
                    <a:p>
                      <a:pPr algn="ctr">
                        <a:spcAft>
                          <a:spcPts val="0"/>
                        </a:spcAft>
                      </a:pPr>
                      <a:r>
                        <a:rPr lang="sv-SE" sz="1600">
                          <a:effectLst/>
                        </a:rPr>
                        <a:t> </a:t>
                      </a:r>
                      <a:endParaRPr lang="sv-SE" sz="1600">
                        <a:effectLst/>
                        <a:latin typeface="Times New Roman"/>
                        <a:ea typeface="Calibri"/>
                        <a:cs typeface="Arial"/>
                      </a:endParaRPr>
                    </a:p>
                  </a:txBody>
                  <a:tcPr marL="44450" marR="44450" marT="0" marB="0"/>
                </a:tc>
                <a:tc>
                  <a:txBody>
                    <a:bodyPr/>
                    <a:lstStyle/>
                    <a:p>
                      <a:pPr>
                        <a:spcAft>
                          <a:spcPts val="0"/>
                        </a:spcAft>
                      </a:pPr>
                      <a:r>
                        <a:rPr lang="sv-SE" sz="1600">
                          <a:effectLst/>
                        </a:rPr>
                        <a:t>persondagar</a:t>
                      </a:r>
                      <a:endParaRPr lang="sv-SE" sz="1600">
                        <a:effectLst/>
                        <a:latin typeface="Times New Roman"/>
                        <a:ea typeface="Calibri"/>
                        <a:cs typeface="Arial"/>
                      </a:endParaRPr>
                    </a:p>
                  </a:txBody>
                  <a:tcPr marL="44450" marR="44450" marT="0" marB="0"/>
                </a:tc>
                <a:tc>
                  <a:txBody>
                    <a:bodyPr/>
                    <a:lstStyle/>
                    <a:p>
                      <a:pPr>
                        <a:spcAft>
                          <a:spcPts val="0"/>
                        </a:spcAft>
                      </a:pPr>
                      <a:r>
                        <a:rPr lang="sv-SE" sz="1600">
                          <a:effectLst/>
                        </a:rPr>
                        <a:t> </a:t>
                      </a:r>
                      <a:endParaRPr lang="sv-SE" sz="1600">
                        <a:effectLst/>
                        <a:latin typeface="Times New Roman"/>
                        <a:ea typeface="Calibri"/>
                        <a:cs typeface="Arial"/>
                      </a:endParaRPr>
                    </a:p>
                  </a:txBody>
                  <a:tcPr marL="44450" marR="44450" marT="0" marB="0"/>
                </a:tc>
                <a:tc>
                  <a:txBody>
                    <a:bodyPr/>
                    <a:lstStyle/>
                    <a:p>
                      <a:pPr>
                        <a:spcAft>
                          <a:spcPts val="0"/>
                        </a:spcAft>
                      </a:pPr>
                      <a:r>
                        <a:rPr lang="sv-SE" sz="1600">
                          <a:effectLst/>
                        </a:rPr>
                        <a:t> </a:t>
                      </a:r>
                      <a:endParaRPr lang="sv-SE" sz="1600">
                        <a:effectLst/>
                        <a:latin typeface="Times New Roman"/>
                        <a:ea typeface="Calibri"/>
                        <a:cs typeface="Arial"/>
                      </a:endParaRPr>
                    </a:p>
                  </a:txBody>
                  <a:tcPr marL="44450" marR="44450" marT="0" marB="0"/>
                </a:tc>
                <a:tc>
                  <a:txBody>
                    <a:bodyPr/>
                    <a:lstStyle/>
                    <a:p>
                      <a:pPr>
                        <a:spcAft>
                          <a:spcPts val="0"/>
                        </a:spcAft>
                      </a:pPr>
                      <a:r>
                        <a:rPr lang="sv-SE" sz="1600">
                          <a:effectLst/>
                        </a:rPr>
                        <a:t> </a:t>
                      </a:r>
                      <a:endParaRPr lang="sv-SE" sz="1600">
                        <a:effectLst/>
                        <a:latin typeface="Times New Roman"/>
                        <a:ea typeface="Calibri"/>
                        <a:cs typeface="Arial"/>
                      </a:endParaRPr>
                    </a:p>
                  </a:txBody>
                  <a:tcPr marL="44450" marR="44450" marT="0" marB="0"/>
                </a:tc>
              </a:tr>
              <a:tr h="234816">
                <a:tc vMerge="1">
                  <a:txBody>
                    <a:bodyPr/>
                    <a:lstStyle/>
                    <a:p>
                      <a:endParaRPr lang="sv-SE"/>
                    </a:p>
                  </a:txBody>
                  <a:tcPr/>
                </a:tc>
                <a:tc vMerge="1">
                  <a:txBody>
                    <a:bodyPr/>
                    <a:lstStyle/>
                    <a:p>
                      <a:endParaRPr lang="sv-SE"/>
                    </a:p>
                  </a:txBody>
                  <a:tcPr/>
                </a:tc>
                <a:tc vMerge="1">
                  <a:txBody>
                    <a:bodyPr/>
                    <a:lstStyle/>
                    <a:p>
                      <a:endParaRPr lang="sv-SE"/>
                    </a:p>
                  </a:txBody>
                  <a:tcPr/>
                </a:tc>
                <a:tc>
                  <a:txBody>
                    <a:bodyPr/>
                    <a:lstStyle/>
                    <a:p>
                      <a:pPr>
                        <a:spcAft>
                          <a:spcPts val="0"/>
                        </a:spcAft>
                      </a:pPr>
                      <a:r>
                        <a:rPr lang="sv-SE" sz="1600">
                          <a:effectLst/>
                        </a:rPr>
                        <a:t>fast</a:t>
                      </a:r>
                      <a:endParaRPr lang="sv-SE" sz="1600">
                        <a:effectLst/>
                        <a:latin typeface="Times New Roman"/>
                        <a:ea typeface="Calibri"/>
                        <a:cs typeface="Arial"/>
                      </a:endParaRPr>
                    </a:p>
                  </a:txBody>
                  <a:tcPr marL="44450" marR="44450" marT="0" marB="0"/>
                </a:tc>
                <a:tc>
                  <a:txBody>
                    <a:bodyPr/>
                    <a:lstStyle/>
                    <a:p>
                      <a:pPr>
                        <a:spcAft>
                          <a:spcPts val="0"/>
                        </a:spcAft>
                      </a:pPr>
                      <a:r>
                        <a:rPr lang="sv-SE" sz="1600">
                          <a:effectLst/>
                        </a:rPr>
                        <a:t> </a:t>
                      </a:r>
                      <a:endParaRPr lang="sv-SE" sz="1600">
                        <a:effectLst/>
                        <a:latin typeface="Times New Roman"/>
                        <a:ea typeface="Calibri"/>
                        <a:cs typeface="Arial"/>
                      </a:endParaRPr>
                    </a:p>
                  </a:txBody>
                  <a:tcPr marL="44450" marR="44450" marT="0" marB="0"/>
                </a:tc>
                <a:tc>
                  <a:txBody>
                    <a:bodyPr/>
                    <a:lstStyle/>
                    <a:p>
                      <a:pPr>
                        <a:spcAft>
                          <a:spcPts val="0"/>
                        </a:spcAft>
                      </a:pPr>
                      <a:r>
                        <a:rPr lang="sv-SE" sz="1600">
                          <a:effectLst/>
                        </a:rPr>
                        <a:t> 656000</a:t>
                      </a:r>
                      <a:endParaRPr lang="sv-SE" sz="1600">
                        <a:effectLst/>
                        <a:latin typeface="Times New Roman"/>
                        <a:ea typeface="Calibri"/>
                        <a:cs typeface="Arial"/>
                      </a:endParaRPr>
                    </a:p>
                  </a:txBody>
                  <a:tcPr marL="44450" marR="44450" marT="0" marB="0"/>
                </a:tc>
                <a:tc>
                  <a:txBody>
                    <a:bodyPr/>
                    <a:lstStyle/>
                    <a:p>
                      <a:pPr>
                        <a:spcAft>
                          <a:spcPts val="0"/>
                        </a:spcAft>
                      </a:pPr>
                      <a:r>
                        <a:rPr lang="sv-SE" sz="1600">
                          <a:effectLst/>
                        </a:rPr>
                        <a:t>404000</a:t>
                      </a:r>
                      <a:endParaRPr lang="sv-SE" sz="1600">
                        <a:effectLst/>
                        <a:latin typeface="Times New Roman"/>
                        <a:ea typeface="Calibri"/>
                        <a:cs typeface="Arial"/>
                      </a:endParaRPr>
                    </a:p>
                  </a:txBody>
                  <a:tcPr marL="44450" marR="44450" marT="0" marB="0"/>
                </a:tc>
              </a:tr>
              <a:tr h="234816">
                <a:tc vMerge="1">
                  <a:txBody>
                    <a:bodyPr/>
                    <a:lstStyle/>
                    <a:p>
                      <a:endParaRPr lang="sv-SE"/>
                    </a:p>
                  </a:txBody>
                  <a:tcPr/>
                </a:tc>
                <a:tc vMerge="1">
                  <a:txBody>
                    <a:bodyPr/>
                    <a:lstStyle/>
                    <a:p>
                      <a:endParaRPr lang="sv-SE"/>
                    </a:p>
                  </a:txBody>
                  <a:tcPr/>
                </a:tc>
                <a:tc vMerge="1">
                  <a:txBody>
                    <a:bodyPr/>
                    <a:lstStyle/>
                    <a:p>
                      <a:endParaRPr lang="sv-SE"/>
                    </a:p>
                  </a:txBody>
                  <a:tcPr/>
                </a:tc>
                <a:tc>
                  <a:txBody>
                    <a:bodyPr/>
                    <a:lstStyle/>
                    <a:p>
                      <a:pPr>
                        <a:spcAft>
                          <a:spcPts val="0"/>
                        </a:spcAft>
                      </a:pPr>
                      <a:r>
                        <a:rPr lang="sv-SE" sz="1600">
                          <a:effectLst/>
                        </a:rPr>
                        <a:t>summa</a:t>
                      </a:r>
                      <a:endParaRPr lang="sv-SE" sz="1600">
                        <a:effectLst/>
                        <a:latin typeface="Times New Roman"/>
                        <a:ea typeface="Calibri"/>
                        <a:cs typeface="Arial"/>
                      </a:endParaRPr>
                    </a:p>
                  </a:txBody>
                  <a:tcPr marL="44450" marR="44450" marT="0" marB="0"/>
                </a:tc>
                <a:tc>
                  <a:txBody>
                    <a:bodyPr/>
                    <a:lstStyle/>
                    <a:p>
                      <a:pPr>
                        <a:spcAft>
                          <a:spcPts val="0"/>
                        </a:spcAft>
                      </a:pPr>
                      <a:r>
                        <a:rPr lang="sv-SE" sz="1600">
                          <a:effectLst/>
                        </a:rPr>
                        <a:t>            - kr </a:t>
                      </a:r>
                      <a:endParaRPr lang="sv-SE" sz="1600">
                        <a:effectLst/>
                        <a:latin typeface="Times New Roman"/>
                        <a:ea typeface="Calibri"/>
                        <a:cs typeface="Arial"/>
                      </a:endParaRPr>
                    </a:p>
                  </a:txBody>
                  <a:tcPr marL="44450" marR="44450" marT="0" marB="0"/>
                </a:tc>
                <a:tc>
                  <a:txBody>
                    <a:bodyPr/>
                    <a:lstStyle/>
                    <a:p>
                      <a:pPr>
                        <a:spcAft>
                          <a:spcPts val="0"/>
                        </a:spcAft>
                      </a:pPr>
                      <a:r>
                        <a:rPr lang="sv-SE" sz="1600">
                          <a:effectLst/>
                        </a:rPr>
                        <a:t>      656000      </a:t>
                      </a:r>
                      <a:endParaRPr lang="sv-SE" sz="1600">
                        <a:effectLst/>
                        <a:latin typeface="Times New Roman"/>
                        <a:ea typeface="Calibri"/>
                        <a:cs typeface="Arial"/>
                      </a:endParaRPr>
                    </a:p>
                  </a:txBody>
                  <a:tcPr marL="44450" marR="44450" marT="0" marB="0"/>
                </a:tc>
                <a:tc>
                  <a:txBody>
                    <a:bodyPr/>
                    <a:lstStyle/>
                    <a:p>
                      <a:pPr>
                        <a:spcAft>
                          <a:spcPts val="0"/>
                        </a:spcAft>
                      </a:pPr>
                      <a:r>
                        <a:rPr lang="sv-SE" sz="1600">
                          <a:effectLst/>
                        </a:rPr>
                        <a:t>404000</a:t>
                      </a:r>
                      <a:endParaRPr lang="sv-SE" sz="1600">
                        <a:effectLst/>
                        <a:latin typeface="Times New Roman"/>
                        <a:ea typeface="Calibri"/>
                        <a:cs typeface="Arial"/>
                      </a:endParaRPr>
                    </a:p>
                  </a:txBody>
                  <a:tcPr marL="44450" marR="44450" marT="0" marB="0"/>
                </a:tc>
              </a:tr>
              <a:tr h="675747">
                <a:tc>
                  <a:txBody>
                    <a:bodyPr/>
                    <a:lstStyle/>
                    <a:p>
                      <a:pPr>
                        <a:spcAft>
                          <a:spcPts val="0"/>
                        </a:spcAft>
                      </a:pPr>
                      <a:r>
                        <a:rPr lang="sv-SE" sz="1600">
                          <a:effectLst/>
                        </a:rPr>
                        <a:t>Summa kronor vidmakthållande (VM)</a:t>
                      </a:r>
                      <a:endParaRPr lang="sv-SE" sz="1600">
                        <a:effectLst/>
                        <a:latin typeface="Times New Roman"/>
                        <a:ea typeface="Calibri"/>
                        <a:cs typeface="Arial"/>
                      </a:endParaRPr>
                    </a:p>
                  </a:txBody>
                  <a:tcPr marL="44450" marR="44450" marT="0" marB="0"/>
                </a:tc>
                <a:tc>
                  <a:txBody>
                    <a:bodyPr/>
                    <a:lstStyle/>
                    <a:p>
                      <a:pPr>
                        <a:spcAft>
                          <a:spcPts val="0"/>
                        </a:spcAft>
                      </a:pPr>
                      <a:r>
                        <a:rPr lang="sv-SE" sz="1600">
                          <a:effectLst/>
                        </a:rPr>
                        <a:t> </a:t>
                      </a:r>
                      <a:endParaRPr lang="sv-SE" sz="1600">
                        <a:effectLst/>
                        <a:latin typeface="Times New Roman"/>
                        <a:ea typeface="Calibri"/>
                        <a:cs typeface="Arial"/>
                      </a:endParaRPr>
                    </a:p>
                  </a:txBody>
                  <a:tcPr marL="44450" marR="44450" marT="0" marB="0"/>
                </a:tc>
                <a:tc>
                  <a:txBody>
                    <a:bodyPr/>
                    <a:lstStyle/>
                    <a:p>
                      <a:pPr>
                        <a:spcAft>
                          <a:spcPts val="0"/>
                        </a:spcAft>
                      </a:pPr>
                      <a:r>
                        <a:rPr lang="sv-SE" sz="1600">
                          <a:effectLst/>
                        </a:rPr>
                        <a:t> </a:t>
                      </a:r>
                      <a:endParaRPr lang="sv-SE" sz="1600">
                        <a:effectLst/>
                        <a:latin typeface="Times New Roman"/>
                        <a:ea typeface="Calibri"/>
                        <a:cs typeface="Arial"/>
                      </a:endParaRPr>
                    </a:p>
                  </a:txBody>
                  <a:tcPr marL="44450" marR="44450" marT="0" marB="0"/>
                </a:tc>
                <a:tc>
                  <a:txBody>
                    <a:bodyPr/>
                    <a:lstStyle/>
                    <a:p>
                      <a:pPr>
                        <a:spcAft>
                          <a:spcPts val="0"/>
                        </a:spcAft>
                      </a:pPr>
                      <a:r>
                        <a:rPr lang="sv-SE" sz="1600">
                          <a:effectLst/>
                        </a:rPr>
                        <a:t> </a:t>
                      </a:r>
                      <a:endParaRPr lang="sv-SE" sz="1600">
                        <a:effectLst/>
                        <a:latin typeface="Times New Roman"/>
                        <a:ea typeface="Calibri"/>
                        <a:cs typeface="Arial"/>
                      </a:endParaRPr>
                    </a:p>
                  </a:txBody>
                  <a:tcPr marL="44450" marR="44450" marT="0" marB="0"/>
                </a:tc>
                <a:tc>
                  <a:txBody>
                    <a:bodyPr/>
                    <a:lstStyle/>
                    <a:p>
                      <a:pPr>
                        <a:spcAft>
                          <a:spcPts val="0"/>
                        </a:spcAft>
                      </a:pPr>
                      <a:r>
                        <a:rPr lang="sv-SE" sz="1600" dirty="0">
                          <a:effectLst/>
                        </a:rPr>
                        <a:t>            - kr </a:t>
                      </a:r>
                      <a:endParaRPr lang="sv-SE" sz="1600" dirty="0">
                        <a:effectLst/>
                        <a:latin typeface="Times New Roman"/>
                        <a:ea typeface="Calibri"/>
                        <a:cs typeface="Arial"/>
                      </a:endParaRPr>
                    </a:p>
                  </a:txBody>
                  <a:tcPr marL="44450" marR="44450" marT="0" marB="0"/>
                </a:tc>
                <a:tc>
                  <a:txBody>
                    <a:bodyPr/>
                    <a:lstStyle/>
                    <a:p>
                      <a:pPr>
                        <a:spcAft>
                          <a:spcPts val="0"/>
                        </a:spcAft>
                      </a:pPr>
                      <a:r>
                        <a:rPr lang="sv-SE" sz="1600" dirty="0">
                          <a:effectLst/>
                        </a:rPr>
                        <a:t>    696091  </a:t>
                      </a:r>
                      <a:endParaRPr lang="sv-SE" sz="1600" dirty="0">
                        <a:effectLst/>
                        <a:latin typeface="Times New Roman"/>
                        <a:ea typeface="Calibri"/>
                        <a:cs typeface="Arial"/>
                      </a:endParaRPr>
                    </a:p>
                  </a:txBody>
                  <a:tcPr marL="44450" marR="44450" marT="0" marB="0"/>
                </a:tc>
                <a:tc>
                  <a:txBody>
                    <a:bodyPr/>
                    <a:lstStyle/>
                    <a:p>
                      <a:pPr>
                        <a:spcAft>
                          <a:spcPts val="0"/>
                        </a:spcAft>
                      </a:pPr>
                      <a:r>
                        <a:rPr lang="sv-SE" sz="1600" dirty="0">
                          <a:effectLst/>
                        </a:rPr>
                        <a:t>431982 </a:t>
                      </a:r>
                      <a:endParaRPr lang="sv-SE" sz="1600" dirty="0">
                        <a:effectLst/>
                        <a:latin typeface="Times New Roman"/>
                        <a:ea typeface="Calibri"/>
                        <a:cs typeface="Arial"/>
                      </a:endParaRPr>
                    </a:p>
                  </a:txBody>
                  <a:tcPr marL="44450" marR="44450" marT="0" marB="0"/>
                </a:tc>
              </a:tr>
              <a:tr h="900995">
                <a:tc>
                  <a:txBody>
                    <a:bodyPr/>
                    <a:lstStyle/>
                    <a:p>
                      <a:pPr>
                        <a:spcAft>
                          <a:spcPts val="0"/>
                        </a:spcAft>
                      </a:pPr>
                      <a:r>
                        <a:rPr lang="sv-SE" sz="1600">
                          <a:effectLst/>
                        </a:rPr>
                        <a:t>Summa kronor vidareutveckling (VU)</a:t>
                      </a:r>
                      <a:endParaRPr lang="sv-SE" sz="1600">
                        <a:effectLst/>
                        <a:latin typeface="Times New Roman"/>
                        <a:ea typeface="Calibri"/>
                        <a:cs typeface="Arial"/>
                      </a:endParaRPr>
                    </a:p>
                  </a:txBody>
                  <a:tcPr marL="44450" marR="44450" marT="0" marB="0"/>
                </a:tc>
                <a:tc>
                  <a:txBody>
                    <a:bodyPr/>
                    <a:lstStyle/>
                    <a:p>
                      <a:pPr>
                        <a:spcAft>
                          <a:spcPts val="0"/>
                        </a:spcAft>
                      </a:pPr>
                      <a:r>
                        <a:rPr lang="sv-SE" sz="1600">
                          <a:effectLst/>
                        </a:rPr>
                        <a:t> </a:t>
                      </a:r>
                      <a:endParaRPr lang="sv-SE" sz="1600">
                        <a:effectLst/>
                        <a:latin typeface="Times New Roman"/>
                        <a:ea typeface="Calibri"/>
                        <a:cs typeface="Arial"/>
                      </a:endParaRPr>
                    </a:p>
                  </a:txBody>
                  <a:tcPr marL="44450" marR="44450" marT="0" marB="0"/>
                </a:tc>
                <a:tc>
                  <a:txBody>
                    <a:bodyPr/>
                    <a:lstStyle/>
                    <a:p>
                      <a:pPr>
                        <a:spcAft>
                          <a:spcPts val="0"/>
                        </a:spcAft>
                      </a:pPr>
                      <a:r>
                        <a:rPr lang="sv-SE" sz="1600">
                          <a:effectLst/>
                        </a:rPr>
                        <a:t> </a:t>
                      </a:r>
                      <a:endParaRPr lang="sv-SE" sz="1600">
                        <a:effectLst/>
                        <a:latin typeface="Times New Roman"/>
                        <a:ea typeface="Calibri"/>
                        <a:cs typeface="Arial"/>
                      </a:endParaRPr>
                    </a:p>
                  </a:txBody>
                  <a:tcPr marL="44450" marR="44450" marT="0" marB="0"/>
                </a:tc>
                <a:tc>
                  <a:txBody>
                    <a:bodyPr/>
                    <a:lstStyle/>
                    <a:p>
                      <a:pPr>
                        <a:spcAft>
                          <a:spcPts val="0"/>
                        </a:spcAft>
                      </a:pPr>
                      <a:r>
                        <a:rPr lang="sv-SE" sz="1600">
                          <a:effectLst/>
                        </a:rPr>
                        <a:t> </a:t>
                      </a:r>
                      <a:endParaRPr lang="sv-SE" sz="1600">
                        <a:effectLst/>
                        <a:latin typeface="Times New Roman"/>
                        <a:ea typeface="Calibri"/>
                        <a:cs typeface="Arial"/>
                      </a:endParaRPr>
                    </a:p>
                  </a:txBody>
                  <a:tcPr marL="44450" marR="44450" marT="0" marB="0"/>
                </a:tc>
                <a:tc>
                  <a:txBody>
                    <a:bodyPr/>
                    <a:lstStyle/>
                    <a:p>
                      <a:pPr algn="r">
                        <a:spcAft>
                          <a:spcPts val="0"/>
                        </a:spcAft>
                      </a:pPr>
                      <a:r>
                        <a:rPr lang="sv-SE" sz="1600">
                          <a:effectLst/>
                        </a:rPr>
                        <a:t>0 kr</a:t>
                      </a:r>
                      <a:endParaRPr lang="sv-SE" sz="1600">
                        <a:effectLst/>
                        <a:latin typeface="Times New Roman"/>
                        <a:ea typeface="Calibri"/>
                        <a:cs typeface="Arial"/>
                      </a:endParaRPr>
                    </a:p>
                  </a:txBody>
                  <a:tcPr marL="44450" marR="44450" marT="0" marB="0" anchor="b"/>
                </a:tc>
                <a:tc>
                  <a:txBody>
                    <a:bodyPr/>
                    <a:lstStyle/>
                    <a:p>
                      <a:pPr>
                        <a:spcAft>
                          <a:spcPts val="0"/>
                        </a:spcAft>
                      </a:pPr>
                      <a:r>
                        <a:rPr lang="sv-SE" sz="1600">
                          <a:effectLst/>
                        </a:rPr>
                        <a:t>656000 kr</a:t>
                      </a:r>
                      <a:endParaRPr lang="sv-SE" sz="1600">
                        <a:effectLst/>
                        <a:latin typeface="Times New Roman"/>
                        <a:ea typeface="Calibri"/>
                        <a:cs typeface="Arial"/>
                      </a:endParaRPr>
                    </a:p>
                  </a:txBody>
                  <a:tcPr marL="44450" marR="44450" marT="0" marB="0" anchor="b"/>
                </a:tc>
                <a:tc>
                  <a:txBody>
                    <a:bodyPr/>
                    <a:lstStyle/>
                    <a:p>
                      <a:pPr algn="ctr">
                        <a:spcAft>
                          <a:spcPts val="0"/>
                        </a:spcAft>
                      </a:pPr>
                      <a:r>
                        <a:rPr lang="sv-SE" sz="1600" dirty="0">
                          <a:effectLst/>
                        </a:rPr>
                        <a:t> </a:t>
                      </a:r>
                    </a:p>
                    <a:p>
                      <a:pPr algn="ctr">
                        <a:spcAft>
                          <a:spcPts val="0"/>
                        </a:spcAft>
                      </a:pPr>
                      <a:r>
                        <a:rPr lang="sv-SE" sz="1600" dirty="0">
                          <a:effectLst/>
                        </a:rPr>
                        <a:t> </a:t>
                      </a:r>
                    </a:p>
                    <a:p>
                      <a:pPr algn="ctr">
                        <a:spcAft>
                          <a:spcPts val="0"/>
                        </a:spcAft>
                      </a:pPr>
                      <a:r>
                        <a:rPr lang="sv-SE" sz="1600" dirty="0">
                          <a:effectLst/>
                        </a:rPr>
                        <a:t> </a:t>
                      </a:r>
                    </a:p>
                    <a:p>
                      <a:pPr algn="ctr">
                        <a:spcAft>
                          <a:spcPts val="0"/>
                        </a:spcAft>
                      </a:pPr>
                      <a:r>
                        <a:rPr lang="sv-SE" sz="1600" dirty="0">
                          <a:effectLst/>
                        </a:rPr>
                        <a:t>404000 kr</a:t>
                      </a:r>
                      <a:endParaRPr lang="sv-SE" sz="1600" dirty="0">
                        <a:effectLst/>
                        <a:latin typeface="Times New Roman"/>
                        <a:ea typeface="Calibri"/>
                        <a:cs typeface="Arial"/>
                      </a:endParaRPr>
                    </a:p>
                  </a:txBody>
                  <a:tcPr marL="44450" marR="44450" marT="0" marB="0"/>
                </a:tc>
              </a:tr>
            </a:tbl>
          </a:graphicData>
        </a:graphic>
      </p:graphicFrame>
      <p:sp>
        <p:nvSpPr>
          <p:cNvPr id="8" name="textruta 7"/>
          <p:cNvSpPr txBox="1"/>
          <p:nvPr/>
        </p:nvSpPr>
        <p:spPr>
          <a:xfrm>
            <a:off x="10371220" y="3525250"/>
            <a:ext cx="1503947" cy="646331"/>
          </a:xfrm>
          <a:prstGeom prst="rect">
            <a:avLst/>
          </a:prstGeom>
          <a:noFill/>
        </p:spPr>
        <p:txBody>
          <a:bodyPr wrap="square" rtlCol="0">
            <a:spAutoFit/>
          </a:bodyPr>
          <a:lstStyle/>
          <a:p>
            <a:r>
              <a:rPr lang="sv-SE" dirty="0" smtClean="0"/>
              <a:t>RN faktureras hela beloppet</a:t>
            </a:r>
            <a:endParaRPr lang="sv-SE" dirty="0"/>
          </a:p>
        </p:txBody>
      </p:sp>
    </p:spTree>
    <p:extLst>
      <p:ext uri="{BB962C8B-B14F-4D97-AF65-F5344CB8AC3E}">
        <p14:creationId xmlns:p14="http://schemas.microsoft.com/office/powerpoint/2010/main" val="4240022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F0E2C3E2-FFDF-4529-A17A-A3F5B229CB86}"/>
              </a:ext>
            </a:extLst>
          </p:cNvPr>
          <p:cNvSpPr>
            <a:spLocks noGrp="1"/>
          </p:cNvSpPr>
          <p:nvPr>
            <p:ph type="title"/>
          </p:nvPr>
        </p:nvSpPr>
        <p:spPr>
          <a:xfrm>
            <a:off x="753979" y="-228598"/>
            <a:ext cx="10515600" cy="1570372"/>
          </a:xfrm>
        </p:spPr>
        <p:txBody>
          <a:bodyPr/>
          <a:lstStyle/>
          <a:p>
            <a:r>
              <a:rPr lang="sv-SE" dirty="0" smtClean="0"/>
              <a:t>Offert- och skattade kostnader </a:t>
            </a:r>
            <a:r>
              <a:rPr lang="sv-SE" dirty="0"/>
              <a:t>2018</a:t>
            </a:r>
          </a:p>
        </p:txBody>
      </p:sp>
      <p:graphicFrame>
        <p:nvGraphicFramePr>
          <p:cNvPr id="4" name="Platshållare för innehåll 3">
            <a:extLst>
              <a:ext uri="{FF2B5EF4-FFF2-40B4-BE49-F238E27FC236}">
                <a16:creationId xmlns="" xmlns:a16="http://schemas.microsoft.com/office/drawing/2014/main" id="{86AEB7DF-02A1-4A23-B796-F8A1FB3968E0}"/>
              </a:ext>
            </a:extLst>
          </p:cNvPr>
          <p:cNvGraphicFramePr>
            <a:graphicFrameLocks noGrp="1"/>
          </p:cNvGraphicFramePr>
          <p:nvPr>
            <p:ph idx="1"/>
            <p:extLst>
              <p:ext uri="{D42A27DB-BD31-4B8C-83A1-F6EECF244321}">
                <p14:modId xmlns:p14="http://schemas.microsoft.com/office/powerpoint/2010/main" val="1462104409"/>
              </p:ext>
            </p:extLst>
          </p:nvPr>
        </p:nvGraphicFramePr>
        <p:xfrm>
          <a:off x="649705" y="950498"/>
          <a:ext cx="10323096" cy="5778171"/>
        </p:xfrm>
        <a:graphic>
          <a:graphicData uri="http://schemas.openxmlformats.org/drawingml/2006/table">
            <a:tbl>
              <a:tblPr firstRow="1" firstCol="1" bandRow="1">
                <a:tableStyleId>{5C22544A-7EE6-4342-B048-85BDC9FD1C3A}</a:tableStyleId>
              </a:tblPr>
              <a:tblGrid>
                <a:gridCol w="2904954">
                  <a:extLst>
                    <a:ext uri="{9D8B030D-6E8A-4147-A177-3AD203B41FA5}">
                      <a16:colId xmlns="" xmlns:a16="http://schemas.microsoft.com/office/drawing/2014/main" val="2080688460"/>
                    </a:ext>
                  </a:extLst>
                </a:gridCol>
                <a:gridCol w="2451609">
                  <a:extLst>
                    <a:ext uri="{9D8B030D-6E8A-4147-A177-3AD203B41FA5}">
                      <a16:colId xmlns="" xmlns:a16="http://schemas.microsoft.com/office/drawing/2014/main" val="2887222234"/>
                    </a:ext>
                  </a:extLst>
                </a:gridCol>
                <a:gridCol w="2460472">
                  <a:extLst>
                    <a:ext uri="{9D8B030D-6E8A-4147-A177-3AD203B41FA5}">
                      <a16:colId xmlns="" xmlns:a16="http://schemas.microsoft.com/office/drawing/2014/main" val="79367373"/>
                    </a:ext>
                  </a:extLst>
                </a:gridCol>
                <a:gridCol w="2506061">
                  <a:extLst>
                    <a:ext uri="{9D8B030D-6E8A-4147-A177-3AD203B41FA5}">
                      <a16:colId xmlns="" xmlns:a16="http://schemas.microsoft.com/office/drawing/2014/main" val="680033766"/>
                    </a:ext>
                  </a:extLst>
                </a:gridCol>
              </a:tblGrid>
              <a:tr h="386262">
                <a:tc>
                  <a:txBody>
                    <a:bodyPr/>
                    <a:lstStyle/>
                    <a:p>
                      <a:pPr>
                        <a:lnSpc>
                          <a:spcPct val="115000"/>
                        </a:lnSpc>
                        <a:spcAft>
                          <a:spcPts val="0"/>
                        </a:spcAft>
                        <a:tabLst>
                          <a:tab pos="2070100" algn="l"/>
                        </a:tabLst>
                      </a:pPr>
                      <a:r>
                        <a:rPr lang="sv-SE" sz="1600" dirty="0">
                          <a:effectLst/>
                        </a:rPr>
                        <a:t> </a:t>
                      </a:r>
                      <a:endParaRPr lang="sv-SE" sz="1600" dirty="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tc>
                  <a:txBody>
                    <a:bodyPr/>
                    <a:lstStyle/>
                    <a:p>
                      <a:pPr>
                        <a:lnSpc>
                          <a:spcPct val="115000"/>
                        </a:lnSpc>
                        <a:spcAft>
                          <a:spcPts val="0"/>
                        </a:spcAft>
                        <a:tabLst>
                          <a:tab pos="2070100" algn="l"/>
                        </a:tabLst>
                      </a:pPr>
                      <a:r>
                        <a:rPr lang="sv-SE" sz="1600" dirty="0">
                          <a:effectLst/>
                        </a:rPr>
                        <a:t>Kostnad totalt</a:t>
                      </a:r>
                      <a:endParaRPr lang="sv-SE" sz="1600" dirty="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tc>
                  <a:txBody>
                    <a:bodyPr/>
                    <a:lstStyle/>
                    <a:p>
                      <a:pPr>
                        <a:lnSpc>
                          <a:spcPct val="115000"/>
                        </a:lnSpc>
                        <a:spcAft>
                          <a:spcPts val="0"/>
                        </a:spcAft>
                        <a:tabLst>
                          <a:tab pos="2070100" algn="l"/>
                        </a:tabLst>
                      </a:pPr>
                      <a:r>
                        <a:rPr lang="sv-SE" sz="1600">
                          <a:effectLst/>
                        </a:rPr>
                        <a:t>Kostnad Regionen</a:t>
                      </a:r>
                      <a:endParaRPr lang="sv-SE" sz="160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tc>
                  <a:txBody>
                    <a:bodyPr/>
                    <a:lstStyle/>
                    <a:p>
                      <a:pPr>
                        <a:lnSpc>
                          <a:spcPct val="115000"/>
                        </a:lnSpc>
                        <a:spcAft>
                          <a:spcPts val="0"/>
                        </a:spcAft>
                        <a:tabLst>
                          <a:tab pos="2070100" algn="l"/>
                        </a:tabLst>
                      </a:pPr>
                      <a:r>
                        <a:rPr lang="sv-SE" sz="1600">
                          <a:effectLst/>
                        </a:rPr>
                        <a:t>Kostnad Kommunerna</a:t>
                      </a:r>
                      <a:endParaRPr lang="sv-SE" sz="160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extLst>
                  <a:ext uri="{0D108BD9-81ED-4DB2-BD59-A6C34878D82A}">
                    <a16:rowId xmlns="" xmlns:a16="http://schemas.microsoft.com/office/drawing/2014/main" val="879620136"/>
                  </a:ext>
                </a:extLst>
              </a:tr>
              <a:tr h="273646">
                <a:tc>
                  <a:txBody>
                    <a:bodyPr/>
                    <a:lstStyle/>
                    <a:p>
                      <a:pPr>
                        <a:lnSpc>
                          <a:spcPct val="115000"/>
                        </a:lnSpc>
                        <a:spcAft>
                          <a:spcPts val="0"/>
                        </a:spcAft>
                        <a:tabLst>
                          <a:tab pos="2070100" algn="l"/>
                        </a:tabLst>
                      </a:pPr>
                      <a:r>
                        <a:rPr lang="en-US" sz="1600">
                          <a:effectLst/>
                        </a:rPr>
                        <a:t>Offert 7 ärenden</a:t>
                      </a:r>
                      <a:endParaRPr lang="sv-SE" sz="160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tc>
                  <a:txBody>
                    <a:bodyPr/>
                    <a:lstStyle/>
                    <a:p>
                      <a:pPr>
                        <a:lnSpc>
                          <a:spcPct val="115000"/>
                        </a:lnSpc>
                        <a:spcAft>
                          <a:spcPts val="0"/>
                        </a:spcAft>
                        <a:tabLst>
                          <a:tab pos="2070100" algn="l"/>
                        </a:tabLst>
                      </a:pPr>
                      <a:r>
                        <a:rPr lang="sv-SE" sz="1600">
                          <a:effectLst/>
                        </a:rPr>
                        <a:t>250 000</a:t>
                      </a:r>
                      <a:endParaRPr lang="sv-SE" sz="160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tc>
                  <a:txBody>
                    <a:bodyPr/>
                    <a:lstStyle/>
                    <a:p>
                      <a:pPr>
                        <a:lnSpc>
                          <a:spcPct val="115000"/>
                        </a:lnSpc>
                        <a:spcAft>
                          <a:spcPts val="0"/>
                        </a:spcAft>
                        <a:tabLst>
                          <a:tab pos="2070100" algn="l"/>
                        </a:tabLst>
                      </a:pPr>
                      <a:r>
                        <a:rPr lang="sv-SE" sz="1600">
                          <a:effectLst/>
                        </a:rPr>
                        <a:t>150 000</a:t>
                      </a:r>
                      <a:endParaRPr lang="sv-SE" sz="160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tc>
                  <a:txBody>
                    <a:bodyPr/>
                    <a:lstStyle/>
                    <a:p>
                      <a:pPr>
                        <a:lnSpc>
                          <a:spcPct val="115000"/>
                        </a:lnSpc>
                        <a:spcAft>
                          <a:spcPts val="0"/>
                        </a:spcAft>
                        <a:tabLst>
                          <a:tab pos="2070100" algn="l"/>
                        </a:tabLst>
                      </a:pPr>
                      <a:r>
                        <a:rPr lang="sv-SE" sz="1600">
                          <a:effectLst/>
                        </a:rPr>
                        <a:t>100 000</a:t>
                      </a:r>
                      <a:endParaRPr lang="sv-SE" sz="160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extLst>
                  <a:ext uri="{0D108BD9-81ED-4DB2-BD59-A6C34878D82A}">
                    <a16:rowId xmlns="" xmlns:a16="http://schemas.microsoft.com/office/drawing/2014/main" val="2995930440"/>
                  </a:ext>
                </a:extLst>
              </a:tr>
              <a:tr h="564411">
                <a:tc>
                  <a:txBody>
                    <a:bodyPr/>
                    <a:lstStyle/>
                    <a:p>
                      <a:pPr>
                        <a:lnSpc>
                          <a:spcPct val="115000"/>
                        </a:lnSpc>
                        <a:spcAft>
                          <a:spcPts val="0"/>
                        </a:spcAft>
                        <a:tabLst>
                          <a:tab pos="2070100" algn="l"/>
                        </a:tabLst>
                      </a:pPr>
                      <a:r>
                        <a:rPr lang="en-US" sz="1600">
                          <a:effectLst/>
                        </a:rPr>
                        <a:t>Migrering pågående vårdtillfällen svp</a:t>
                      </a:r>
                      <a:endParaRPr lang="sv-SE" sz="160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tc>
                  <a:txBody>
                    <a:bodyPr/>
                    <a:lstStyle/>
                    <a:p>
                      <a:pPr>
                        <a:lnSpc>
                          <a:spcPct val="115000"/>
                        </a:lnSpc>
                        <a:spcAft>
                          <a:spcPts val="0"/>
                        </a:spcAft>
                        <a:tabLst>
                          <a:tab pos="2070100" algn="l"/>
                        </a:tabLst>
                      </a:pPr>
                      <a:r>
                        <a:rPr lang="sv-SE" sz="1600" dirty="0">
                          <a:effectLst/>
                        </a:rPr>
                        <a:t>50 000</a:t>
                      </a:r>
                      <a:endParaRPr lang="sv-SE" sz="1600" dirty="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tc>
                  <a:txBody>
                    <a:bodyPr/>
                    <a:lstStyle/>
                    <a:p>
                      <a:pPr>
                        <a:lnSpc>
                          <a:spcPct val="115000"/>
                        </a:lnSpc>
                        <a:spcAft>
                          <a:spcPts val="0"/>
                        </a:spcAft>
                        <a:tabLst>
                          <a:tab pos="2070100" algn="l"/>
                        </a:tabLst>
                      </a:pPr>
                      <a:r>
                        <a:rPr lang="sv-SE" sz="1600">
                          <a:effectLst/>
                        </a:rPr>
                        <a:t>30 000</a:t>
                      </a:r>
                      <a:endParaRPr lang="sv-SE" sz="160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tc>
                  <a:txBody>
                    <a:bodyPr/>
                    <a:lstStyle/>
                    <a:p>
                      <a:pPr>
                        <a:lnSpc>
                          <a:spcPct val="115000"/>
                        </a:lnSpc>
                        <a:spcAft>
                          <a:spcPts val="0"/>
                        </a:spcAft>
                        <a:tabLst>
                          <a:tab pos="2070100" algn="l"/>
                        </a:tabLst>
                      </a:pPr>
                      <a:r>
                        <a:rPr lang="sv-SE" sz="1600">
                          <a:effectLst/>
                        </a:rPr>
                        <a:t>20 000</a:t>
                      </a:r>
                      <a:endParaRPr lang="sv-SE" sz="160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extLst>
                  <a:ext uri="{0D108BD9-81ED-4DB2-BD59-A6C34878D82A}">
                    <a16:rowId xmlns="" xmlns:a16="http://schemas.microsoft.com/office/drawing/2014/main" val="310845282"/>
                  </a:ext>
                </a:extLst>
              </a:tr>
              <a:tr h="579393">
                <a:tc>
                  <a:txBody>
                    <a:bodyPr/>
                    <a:lstStyle/>
                    <a:p>
                      <a:pPr>
                        <a:lnSpc>
                          <a:spcPct val="115000"/>
                        </a:lnSpc>
                        <a:spcAft>
                          <a:spcPts val="0"/>
                        </a:spcAft>
                        <a:tabLst>
                          <a:tab pos="2070100" algn="l"/>
                        </a:tabLst>
                      </a:pPr>
                      <a:r>
                        <a:rPr lang="en-US" sz="1600">
                          <a:effectLst/>
                        </a:rPr>
                        <a:t>Migrering vårdtillfällen ÖPT/ÖRV</a:t>
                      </a:r>
                      <a:endParaRPr lang="sv-SE" sz="160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tc>
                  <a:txBody>
                    <a:bodyPr/>
                    <a:lstStyle/>
                    <a:p>
                      <a:pPr>
                        <a:lnSpc>
                          <a:spcPct val="115000"/>
                        </a:lnSpc>
                        <a:spcAft>
                          <a:spcPts val="0"/>
                        </a:spcAft>
                        <a:tabLst>
                          <a:tab pos="2070100" algn="l"/>
                        </a:tabLst>
                      </a:pPr>
                      <a:r>
                        <a:rPr lang="sv-SE" sz="1600">
                          <a:effectLst/>
                        </a:rPr>
                        <a:t>50 000</a:t>
                      </a:r>
                      <a:endParaRPr lang="sv-SE" sz="160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tc>
                  <a:txBody>
                    <a:bodyPr/>
                    <a:lstStyle/>
                    <a:p>
                      <a:pPr>
                        <a:lnSpc>
                          <a:spcPct val="115000"/>
                        </a:lnSpc>
                        <a:spcAft>
                          <a:spcPts val="0"/>
                        </a:spcAft>
                        <a:tabLst>
                          <a:tab pos="2070100" algn="l"/>
                        </a:tabLst>
                      </a:pPr>
                      <a:r>
                        <a:rPr lang="sv-SE" sz="1600">
                          <a:effectLst/>
                        </a:rPr>
                        <a:t>30 000</a:t>
                      </a:r>
                      <a:endParaRPr lang="sv-SE" sz="160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tc>
                  <a:txBody>
                    <a:bodyPr/>
                    <a:lstStyle/>
                    <a:p>
                      <a:pPr>
                        <a:lnSpc>
                          <a:spcPct val="115000"/>
                        </a:lnSpc>
                        <a:spcAft>
                          <a:spcPts val="0"/>
                        </a:spcAft>
                        <a:tabLst>
                          <a:tab pos="2070100" algn="l"/>
                        </a:tabLst>
                      </a:pPr>
                      <a:r>
                        <a:rPr lang="sv-SE" sz="1600">
                          <a:effectLst/>
                        </a:rPr>
                        <a:t>20 000</a:t>
                      </a:r>
                      <a:endParaRPr lang="sv-SE" sz="160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extLst>
                  <a:ext uri="{0D108BD9-81ED-4DB2-BD59-A6C34878D82A}">
                    <a16:rowId xmlns="" xmlns:a16="http://schemas.microsoft.com/office/drawing/2014/main" val="1624586692"/>
                  </a:ext>
                </a:extLst>
              </a:tr>
              <a:tr h="386262">
                <a:tc>
                  <a:txBody>
                    <a:bodyPr/>
                    <a:lstStyle/>
                    <a:p>
                      <a:pPr>
                        <a:lnSpc>
                          <a:spcPct val="115000"/>
                        </a:lnSpc>
                        <a:spcAft>
                          <a:spcPts val="0"/>
                        </a:spcAft>
                        <a:tabLst>
                          <a:tab pos="2070100" algn="l"/>
                        </a:tabLst>
                      </a:pPr>
                      <a:r>
                        <a:rPr lang="en-US" sz="1600">
                          <a:effectLst/>
                        </a:rPr>
                        <a:t>Datalager, filöverföring</a:t>
                      </a:r>
                      <a:endParaRPr lang="sv-SE" sz="160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tc>
                  <a:txBody>
                    <a:bodyPr/>
                    <a:lstStyle/>
                    <a:p>
                      <a:pPr>
                        <a:lnSpc>
                          <a:spcPct val="115000"/>
                        </a:lnSpc>
                        <a:spcAft>
                          <a:spcPts val="0"/>
                        </a:spcAft>
                        <a:tabLst>
                          <a:tab pos="2070100" algn="l"/>
                        </a:tabLst>
                      </a:pPr>
                      <a:r>
                        <a:rPr lang="sv-SE" sz="1600">
                          <a:effectLst/>
                        </a:rPr>
                        <a:t>50 000</a:t>
                      </a:r>
                      <a:endParaRPr lang="sv-SE" sz="160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tc>
                  <a:txBody>
                    <a:bodyPr/>
                    <a:lstStyle/>
                    <a:p>
                      <a:pPr>
                        <a:lnSpc>
                          <a:spcPct val="115000"/>
                        </a:lnSpc>
                        <a:spcAft>
                          <a:spcPts val="0"/>
                        </a:spcAft>
                        <a:tabLst>
                          <a:tab pos="2070100" algn="l"/>
                        </a:tabLst>
                      </a:pPr>
                      <a:r>
                        <a:rPr lang="sv-SE" sz="1600">
                          <a:effectLst/>
                        </a:rPr>
                        <a:t>50 000</a:t>
                      </a:r>
                      <a:endParaRPr lang="sv-SE" sz="160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tc>
                  <a:txBody>
                    <a:bodyPr/>
                    <a:lstStyle/>
                    <a:p>
                      <a:pPr>
                        <a:lnSpc>
                          <a:spcPct val="115000"/>
                        </a:lnSpc>
                        <a:spcAft>
                          <a:spcPts val="0"/>
                        </a:spcAft>
                        <a:tabLst>
                          <a:tab pos="2070100" algn="l"/>
                        </a:tabLst>
                      </a:pPr>
                      <a:r>
                        <a:rPr lang="sv-SE" sz="1600">
                          <a:effectLst/>
                        </a:rPr>
                        <a:t>0</a:t>
                      </a:r>
                      <a:endParaRPr lang="sv-SE" sz="160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extLst>
                  <a:ext uri="{0D108BD9-81ED-4DB2-BD59-A6C34878D82A}">
                    <a16:rowId xmlns="" xmlns:a16="http://schemas.microsoft.com/office/drawing/2014/main" val="3025790306"/>
                  </a:ext>
                </a:extLst>
              </a:tr>
              <a:tr h="564411">
                <a:tc>
                  <a:txBody>
                    <a:bodyPr/>
                    <a:lstStyle/>
                    <a:p>
                      <a:pPr>
                        <a:lnSpc>
                          <a:spcPct val="115000"/>
                        </a:lnSpc>
                        <a:spcAft>
                          <a:spcPts val="0"/>
                        </a:spcAft>
                        <a:tabLst>
                          <a:tab pos="2070100" algn="l"/>
                        </a:tabLst>
                      </a:pPr>
                      <a:r>
                        <a:rPr lang="en-US" sz="1600">
                          <a:effectLst/>
                        </a:rPr>
                        <a:t>Anpassning psykiatrin tvångsvård</a:t>
                      </a:r>
                      <a:endParaRPr lang="sv-SE" sz="160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tc>
                  <a:txBody>
                    <a:bodyPr/>
                    <a:lstStyle/>
                    <a:p>
                      <a:pPr>
                        <a:lnSpc>
                          <a:spcPct val="115000"/>
                        </a:lnSpc>
                        <a:spcAft>
                          <a:spcPts val="0"/>
                        </a:spcAft>
                        <a:tabLst>
                          <a:tab pos="2070100" algn="l"/>
                        </a:tabLst>
                      </a:pPr>
                      <a:r>
                        <a:rPr lang="sv-SE" sz="1600">
                          <a:effectLst/>
                        </a:rPr>
                        <a:t>100 000</a:t>
                      </a:r>
                      <a:endParaRPr lang="sv-SE" sz="160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tc>
                  <a:txBody>
                    <a:bodyPr/>
                    <a:lstStyle/>
                    <a:p>
                      <a:pPr>
                        <a:lnSpc>
                          <a:spcPct val="115000"/>
                        </a:lnSpc>
                        <a:spcAft>
                          <a:spcPts val="0"/>
                        </a:spcAft>
                        <a:tabLst>
                          <a:tab pos="2070100" algn="l"/>
                        </a:tabLst>
                      </a:pPr>
                      <a:r>
                        <a:rPr lang="sv-SE" sz="1600">
                          <a:effectLst/>
                        </a:rPr>
                        <a:t>60 000</a:t>
                      </a:r>
                      <a:endParaRPr lang="sv-SE" sz="160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tc>
                  <a:txBody>
                    <a:bodyPr/>
                    <a:lstStyle/>
                    <a:p>
                      <a:pPr>
                        <a:lnSpc>
                          <a:spcPct val="115000"/>
                        </a:lnSpc>
                        <a:spcAft>
                          <a:spcPts val="0"/>
                        </a:spcAft>
                        <a:tabLst>
                          <a:tab pos="2070100" algn="l"/>
                        </a:tabLst>
                      </a:pPr>
                      <a:r>
                        <a:rPr lang="sv-SE" sz="1600">
                          <a:effectLst/>
                        </a:rPr>
                        <a:t>40 000</a:t>
                      </a:r>
                      <a:endParaRPr lang="sv-SE" sz="160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extLst>
                  <a:ext uri="{0D108BD9-81ED-4DB2-BD59-A6C34878D82A}">
                    <a16:rowId xmlns="" xmlns:a16="http://schemas.microsoft.com/office/drawing/2014/main" val="3958017584"/>
                  </a:ext>
                </a:extLst>
              </a:tr>
              <a:tr h="386262">
                <a:tc>
                  <a:txBody>
                    <a:bodyPr/>
                    <a:lstStyle/>
                    <a:p>
                      <a:pPr>
                        <a:lnSpc>
                          <a:spcPct val="115000"/>
                        </a:lnSpc>
                        <a:spcAft>
                          <a:spcPts val="0"/>
                        </a:spcAft>
                        <a:tabLst>
                          <a:tab pos="2070100" algn="l"/>
                        </a:tabLst>
                      </a:pPr>
                      <a:r>
                        <a:rPr lang="en-US" sz="1600">
                          <a:effectLst/>
                        </a:rPr>
                        <a:t>Anpassning barn och unga</a:t>
                      </a:r>
                      <a:endParaRPr lang="sv-SE" sz="160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tc>
                  <a:txBody>
                    <a:bodyPr/>
                    <a:lstStyle/>
                    <a:p>
                      <a:pPr>
                        <a:lnSpc>
                          <a:spcPct val="115000"/>
                        </a:lnSpc>
                        <a:spcAft>
                          <a:spcPts val="0"/>
                        </a:spcAft>
                        <a:tabLst>
                          <a:tab pos="2070100" algn="l"/>
                        </a:tabLst>
                      </a:pPr>
                      <a:r>
                        <a:rPr lang="sv-SE" sz="1600">
                          <a:effectLst/>
                        </a:rPr>
                        <a:t>100 000</a:t>
                      </a:r>
                      <a:endParaRPr lang="sv-SE" sz="160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tc>
                  <a:txBody>
                    <a:bodyPr/>
                    <a:lstStyle/>
                    <a:p>
                      <a:pPr>
                        <a:lnSpc>
                          <a:spcPct val="115000"/>
                        </a:lnSpc>
                        <a:spcAft>
                          <a:spcPts val="0"/>
                        </a:spcAft>
                        <a:tabLst>
                          <a:tab pos="2070100" algn="l"/>
                        </a:tabLst>
                      </a:pPr>
                      <a:r>
                        <a:rPr lang="sv-SE" sz="1600">
                          <a:effectLst/>
                        </a:rPr>
                        <a:t>60 000</a:t>
                      </a:r>
                      <a:endParaRPr lang="sv-SE" sz="160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tc>
                  <a:txBody>
                    <a:bodyPr/>
                    <a:lstStyle/>
                    <a:p>
                      <a:pPr>
                        <a:lnSpc>
                          <a:spcPct val="115000"/>
                        </a:lnSpc>
                        <a:spcAft>
                          <a:spcPts val="0"/>
                        </a:spcAft>
                        <a:tabLst>
                          <a:tab pos="2070100" algn="l"/>
                        </a:tabLst>
                      </a:pPr>
                      <a:r>
                        <a:rPr lang="sv-SE" sz="1600">
                          <a:effectLst/>
                        </a:rPr>
                        <a:t>40 000</a:t>
                      </a:r>
                      <a:endParaRPr lang="sv-SE" sz="160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extLst>
                  <a:ext uri="{0D108BD9-81ED-4DB2-BD59-A6C34878D82A}">
                    <a16:rowId xmlns="" xmlns:a16="http://schemas.microsoft.com/office/drawing/2014/main" val="515752315"/>
                  </a:ext>
                </a:extLst>
              </a:tr>
              <a:tr h="273646">
                <a:tc>
                  <a:txBody>
                    <a:bodyPr/>
                    <a:lstStyle/>
                    <a:p>
                      <a:pPr>
                        <a:lnSpc>
                          <a:spcPct val="115000"/>
                        </a:lnSpc>
                        <a:spcAft>
                          <a:spcPts val="0"/>
                        </a:spcAft>
                        <a:tabLst>
                          <a:tab pos="2070100" algn="l"/>
                        </a:tabLst>
                      </a:pPr>
                      <a:r>
                        <a:rPr lang="en-US" sz="1600">
                          <a:effectLst/>
                        </a:rPr>
                        <a:t>Löpande support</a:t>
                      </a:r>
                      <a:endParaRPr lang="sv-SE" sz="160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tc>
                  <a:txBody>
                    <a:bodyPr/>
                    <a:lstStyle/>
                    <a:p>
                      <a:pPr>
                        <a:lnSpc>
                          <a:spcPct val="115000"/>
                        </a:lnSpc>
                        <a:spcAft>
                          <a:spcPts val="0"/>
                        </a:spcAft>
                        <a:tabLst>
                          <a:tab pos="2070100" algn="l"/>
                        </a:tabLst>
                      </a:pPr>
                      <a:r>
                        <a:rPr lang="sv-SE" sz="1600">
                          <a:effectLst/>
                        </a:rPr>
                        <a:t>160 000</a:t>
                      </a:r>
                      <a:endParaRPr lang="sv-SE" sz="160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tc>
                  <a:txBody>
                    <a:bodyPr/>
                    <a:lstStyle/>
                    <a:p>
                      <a:pPr>
                        <a:lnSpc>
                          <a:spcPct val="115000"/>
                        </a:lnSpc>
                        <a:spcAft>
                          <a:spcPts val="0"/>
                        </a:spcAft>
                        <a:tabLst>
                          <a:tab pos="2070100" algn="l"/>
                        </a:tabLst>
                      </a:pPr>
                      <a:r>
                        <a:rPr lang="sv-SE" sz="1600">
                          <a:effectLst/>
                        </a:rPr>
                        <a:t>96 000</a:t>
                      </a:r>
                      <a:endParaRPr lang="sv-SE" sz="160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tc>
                  <a:txBody>
                    <a:bodyPr/>
                    <a:lstStyle/>
                    <a:p>
                      <a:pPr>
                        <a:lnSpc>
                          <a:spcPct val="115000"/>
                        </a:lnSpc>
                        <a:spcAft>
                          <a:spcPts val="0"/>
                        </a:spcAft>
                        <a:tabLst>
                          <a:tab pos="2070100" algn="l"/>
                        </a:tabLst>
                      </a:pPr>
                      <a:r>
                        <a:rPr lang="sv-SE" sz="1600">
                          <a:effectLst/>
                        </a:rPr>
                        <a:t>64 000</a:t>
                      </a:r>
                      <a:endParaRPr lang="sv-SE" sz="160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extLst>
                  <a:ext uri="{0D108BD9-81ED-4DB2-BD59-A6C34878D82A}">
                    <a16:rowId xmlns="" xmlns:a16="http://schemas.microsoft.com/office/drawing/2014/main" val="3797297045"/>
                  </a:ext>
                </a:extLst>
              </a:tr>
              <a:tr h="273646">
                <a:tc>
                  <a:txBody>
                    <a:bodyPr/>
                    <a:lstStyle/>
                    <a:p>
                      <a:pPr>
                        <a:lnSpc>
                          <a:spcPct val="115000"/>
                        </a:lnSpc>
                        <a:spcAft>
                          <a:spcPts val="0"/>
                        </a:spcAft>
                        <a:tabLst>
                          <a:tab pos="2070100" algn="l"/>
                        </a:tabLst>
                      </a:pPr>
                      <a:r>
                        <a:rPr lang="en-US" sz="1600">
                          <a:effectLst/>
                        </a:rPr>
                        <a:t>Rapporter</a:t>
                      </a:r>
                      <a:endParaRPr lang="sv-SE" sz="160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tc>
                  <a:txBody>
                    <a:bodyPr/>
                    <a:lstStyle/>
                    <a:p>
                      <a:pPr>
                        <a:lnSpc>
                          <a:spcPct val="115000"/>
                        </a:lnSpc>
                        <a:spcAft>
                          <a:spcPts val="0"/>
                        </a:spcAft>
                        <a:tabLst>
                          <a:tab pos="2070100" algn="l"/>
                        </a:tabLst>
                      </a:pPr>
                      <a:r>
                        <a:rPr lang="sv-SE" sz="1600">
                          <a:effectLst/>
                        </a:rPr>
                        <a:t>50 000</a:t>
                      </a:r>
                      <a:endParaRPr lang="sv-SE" sz="160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tc>
                  <a:txBody>
                    <a:bodyPr/>
                    <a:lstStyle/>
                    <a:p>
                      <a:pPr>
                        <a:lnSpc>
                          <a:spcPct val="115000"/>
                        </a:lnSpc>
                        <a:spcAft>
                          <a:spcPts val="0"/>
                        </a:spcAft>
                        <a:tabLst>
                          <a:tab pos="2070100" algn="l"/>
                        </a:tabLst>
                      </a:pPr>
                      <a:r>
                        <a:rPr lang="sv-SE" sz="1600">
                          <a:effectLst/>
                        </a:rPr>
                        <a:t>30 000</a:t>
                      </a:r>
                      <a:endParaRPr lang="sv-SE" sz="160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tc>
                  <a:txBody>
                    <a:bodyPr/>
                    <a:lstStyle/>
                    <a:p>
                      <a:pPr>
                        <a:lnSpc>
                          <a:spcPct val="115000"/>
                        </a:lnSpc>
                        <a:spcAft>
                          <a:spcPts val="0"/>
                        </a:spcAft>
                        <a:tabLst>
                          <a:tab pos="2070100" algn="l"/>
                        </a:tabLst>
                      </a:pPr>
                      <a:r>
                        <a:rPr lang="sv-SE" sz="1600">
                          <a:effectLst/>
                        </a:rPr>
                        <a:t>20 000</a:t>
                      </a:r>
                      <a:endParaRPr lang="sv-SE" sz="160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extLst>
                  <a:ext uri="{0D108BD9-81ED-4DB2-BD59-A6C34878D82A}">
                    <a16:rowId xmlns="" xmlns:a16="http://schemas.microsoft.com/office/drawing/2014/main" val="2893844120"/>
                  </a:ext>
                </a:extLst>
              </a:tr>
              <a:tr h="1436709">
                <a:tc>
                  <a:txBody>
                    <a:bodyPr/>
                    <a:lstStyle/>
                    <a:p>
                      <a:pPr>
                        <a:lnSpc>
                          <a:spcPct val="115000"/>
                        </a:lnSpc>
                        <a:spcAft>
                          <a:spcPts val="0"/>
                        </a:spcAft>
                        <a:tabLst>
                          <a:tab pos="2070100" algn="l"/>
                        </a:tabLst>
                      </a:pPr>
                      <a:r>
                        <a:rPr lang="sv-SE" sz="1600">
                          <a:effectLst/>
                        </a:rPr>
                        <a:t>Kundanpassningar (kalender, flagga uppdateringar, påminnelse underlag, lokal admin, vårdbegär/beslutsstöd släcka</a:t>
                      </a:r>
                      <a:endParaRPr lang="sv-SE" sz="160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tc>
                  <a:txBody>
                    <a:bodyPr/>
                    <a:lstStyle/>
                    <a:p>
                      <a:pPr>
                        <a:lnSpc>
                          <a:spcPct val="115000"/>
                        </a:lnSpc>
                        <a:spcAft>
                          <a:spcPts val="0"/>
                        </a:spcAft>
                        <a:tabLst>
                          <a:tab pos="2070100" algn="l"/>
                        </a:tabLst>
                      </a:pPr>
                      <a:r>
                        <a:rPr lang="sv-SE" sz="1600">
                          <a:effectLst/>
                        </a:rPr>
                        <a:t>250 000</a:t>
                      </a:r>
                      <a:endParaRPr lang="sv-SE" sz="160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tc>
                  <a:txBody>
                    <a:bodyPr/>
                    <a:lstStyle/>
                    <a:p>
                      <a:pPr>
                        <a:lnSpc>
                          <a:spcPct val="115000"/>
                        </a:lnSpc>
                        <a:spcAft>
                          <a:spcPts val="0"/>
                        </a:spcAft>
                        <a:tabLst>
                          <a:tab pos="2070100" algn="l"/>
                        </a:tabLst>
                      </a:pPr>
                      <a:r>
                        <a:rPr lang="sv-SE" sz="1600">
                          <a:effectLst/>
                        </a:rPr>
                        <a:t>150 000</a:t>
                      </a:r>
                      <a:endParaRPr lang="sv-SE" sz="160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tc>
                  <a:txBody>
                    <a:bodyPr/>
                    <a:lstStyle/>
                    <a:p>
                      <a:pPr>
                        <a:lnSpc>
                          <a:spcPct val="115000"/>
                        </a:lnSpc>
                        <a:spcAft>
                          <a:spcPts val="0"/>
                        </a:spcAft>
                        <a:tabLst>
                          <a:tab pos="2070100" algn="l"/>
                        </a:tabLst>
                      </a:pPr>
                      <a:r>
                        <a:rPr lang="sv-SE" sz="1600">
                          <a:effectLst/>
                        </a:rPr>
                        <a:t>100 000</a:t>
                      </a:r>
                      <a:endParaRPr lang="sv-SE" sz="160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extLst>
                  <a:ext uri="{0D108BD9-81ED-4DB2-BD59-A6C34878D82A}">
                    <a16:rowId xmlns="" xmlns:a16="http://schemas.microsoft.com/office/drawing/2014/main" val="1857804131"/>
                  </a:ext>
                </a:extLst>
              </a:tr>
              <a:tr h="352797">
                <a:tc>
                  <a:txBody>
                    <a:bodyPr/>
                    <a:lstStyle/>
                    <a:p>
                      <a:pPr>
                        <a:lnSpc>
                          <a:spcPct val="115000"/>
                        </a:lnSpc>
                        <a:spcAft>
                          <a:spcPts val="0"/>
                        </a:spcAft>
                        <a:tabLst>
                          <a:tab pos="2070100" algn="l"/>
                        </a:tabLst>
                      </a:pPr>
                      <a:r>
                        <a:rPr lang="sv-SE" sz="1600">
                          <a:effectLst/>
                        </a:rPr>
                        <a:t>E-learning</a:t>
                      </a:r>
                      <a:endParaRPr lang="sv-SE" sz="160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tc>
                  <a:txBody>
                    <a:bodyPr/>
                    <a:lstStyle/>
                    <a:p>
                      <a:pPr>
                        <a:lnSpc>
                          <a:spcPct val="115000"/>
                        </a:lnSpc>
                        <a:spcAft>
                          <a:spcPts val="0"/>
                        </a:spcAft>
                        <a:tabLst>
                          <a:tab pos="2070100" algn="l"/>
                        </a:tabLst>
                      </a:pPr>
                      <a:r>
                        <a:rPr lang="sv-SE" sz="1600">
                          <a:effectLst/>
                        </a:rPr>
                        <a:t>400 000</a:t>
                      </a:r>
                      <a:endParaRPr lang="sv-SE" sz="160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tc>
                  <a:txBody>
                    <a:bodyPr/>
                    <a:lstStyle/>
                    <a:p>
                      <a:pPr>
                        <a:lnSpc>
                          <a:spcPct val="115000"/>
                        </a:lnSpc>
                        <a:spcAft>
                          <a:spcPts val="0"/>
                        </a:spcAft>
                        <a:tabLst>
                          <a:tab pos="2070100" algn="l"/>
                        </a:tabLst>
                      </a:pPr>
                      <a:r>
                        <a:rPr lang="sv-SE" sz="1600">
                          <a:effectLst/>
                        </a:rPr>
                        <a:t>0</a:t>
                      </a:r>
                      <a:endParaRPr lang="sv-SE" sz="160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tc>
                  <a:txBody>
                    <a:bodyPr/>
                    <a:lstStyle/>
                    <a:p>
                      <a:pPr>
                        <a:lnSpc>
                          <a:spcPct val="115000"/>
                        </a:lnSpc>
                        <a:spcAft>
                          <a:spcPts val="0"/>
                        </a:spcAft>
                        <a:tabLst>
                          <a:tab pos="2070100" algn="l"/>
                        </a:tabLst>
                      </a:pPr>
                      <a:r>
                        <a:rPr lang="sv-SE" sz="1600">
                          <a:effectLst/>
                        </a:rPr>
                        <a:t>0</a:t>
                      </a:r>
                      <a:endParaRPr lang="sv-SE" sz="160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extLst>
                  <a:ext uri="{0D108BD9-81ED-4DB2-BD59-A6C34878D82A}">
                    <a16:rowId xmlns="" xmlns:a16="http://schemas.microsoft.com/office/drawing/2014/main" val="407438754"/>
                  </a:ext>
                </a:extLst>
              </a:tr>
              <a:tr h="273646">
                <a:tc>
                  <a:txBody>
                    <a:bodyPr/>
                    <a:lstStyle/>
                    <a:p>
                      <a:pPr>
                        <a:lnSpc>
                          <a:spcPct val="115000"/>
                        </a:lnSpc>
                        <a:spcAft>
                          <a:spcPts val="0"/>
                        </a:spcAft>
                        <a:tabLst>
                          <a:tab pos="2070100" algn="l"/>
                        </a:tabLst>
                      </a:pPr>
                      <a:r>
                        <a:rPr lang="sv-SE" sz="1600">
                          <a:effectLst/>
                        </a:rPr>
                        <a:t>Summa/år</a:t>
                      </a:r>
                      <a:endParaRPr lang="sv-SE" sz="160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tc>
                  <a:txBody>
                    <a:bodyPr/>
                    <a:lstStyle/>
                    <a:p>
                      <a:pPr>
                        <a:lnSpc>
                          <a:spcPct val="115000"/>
                        </a:lnSpc>
                        <a:spcAft>
                          <a:spcPts val="0"/>
                        </a:spcAft>
                        <a:tabLst>
                          <a:tab pos="2070100" algn="l"/>
                        </a:tabLst>
                      </a:pPr>
                      <a:r>
                        <a:rPr lang="sv-SE" sz="1600" b="1" dirty="0">
                          <a:effectLst/>
                        </a:rPr>
                        <a:t>1 460 000</a:t>
                      </a:r>
                      <a:endParaRPr lang="sv-SE" sz="1600" b="1" dirty="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tc>
                  <a:txBody>
                    <a:bodyPr/>
                    <a:lstStyle/>
                    <a:p>
                      <a:pPr>
                        <a:lnSpc>
                          <a:spcPct val="115000"/>
                        </a:lnSpc>
                        <a:spcAft>
                          <a:spcPts val="0"/>
                        </a:spcAft>
                        <a:tabLst>
                          <a:tab pos="2070100" algn="l"/>
                        </a:tabLst>
                      </a:pPr>
                      <a:r>
                        <a:rPr lang="sv-SE" sz="1600" b="1" dirty="0">
                          <a:effectLst/>
                        </a:rPr>
                        <a:t>656 000</a:t>
                      </a:r>
                      <a:endParaRPr lang="sv-SE" sz="1600" b="1" dirty="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tc>
                  <a:txBody>
                    <a:bodyPr/>
                    <a:lstStyle/>
                    <a:p>
                      <a:pPr>
                        <a:lnSpc>
                          <a:spcPct val="115000"/>
                        </a:lnSpc>
                        <a:spcAft>
                          <a:spcPts val="0"/>
                        </a:spcAft>
                        <a:tabLst>
                          <a:tab pos="2070100" algn="l"/>
                        </a:tabLst>
                      </a:pPr>
                      <a:r>
                        <a:rPr lang="sv-SE" sz="1600" b="1" dirty="0">
                          <a:effectLst/>
                        </a:rPr>
                        <a:t>404 000</a:t>
                      </a:r>
                      <a:endParaRPr lang="sv-SE" sz="1600" b="1" dirty="0">
                        <a:effectLst/>
                        <a:latin typeface="Calibri" panose="020F0502020204030204" pitchFamily="34" charset="0"/>
                        <a:ea typeface="Calibri" panose="020F0502020204030204" pitchFamily="34" charset="0"/>
                        <a:cs typeface="Arial" panose="020B0604020202020204" pitchFamily="34" charset="0"/>
                      </a:endParaRPr>
                    </a:p>
                  </a:txBody>
                  <a:tcPr marL="61916" marR="61916" marT="0" marB="0"/>
                </a:tc>
                <a:extLst>
                  <a:ext uri="{0D108BD9-81ED-4DB2-BD59-A6C34878D82A}">
                    <a16:rowId xmlns="" xmlns:a16="http://schemas.microsoft.com/office/drawing/2014/main" val="3050227100"/>
                  </a:ext>
                </a:extLst>
              </a:tr>
            </a:tbl>
          </a:graphicData>
        </a:graphic>
      </p:graphicFrame>
      <p:sp>
        <p:nvSpPr>
          <p:cNvPr id="5" name="Rectangle 1">
            <a:extLst>
              <a:ext uri="{FF2B5EF4-FFF2-40B4-BE49-F238E27FC236}">
                <a16:creationId xmlns="" xmlns:a16="http://schemas.microsoft.com/office/drawing/2014/main" id="{D756EA40-C177-4C0A-8084-57DEC802A6EC}"/>
              </a:ext>
            </a:extLst>
          </p:cNvPr>
          <p:cNvSpPr>
            <a:spLocks noChangeArrowheads="1"/>
          </p:cNvSpPr>
          <p:nvPr/>
        </p:nvSpPr>
        <p:spPr bwMode="auto">
          <a:xfrm>
            <a:off x="-8021529" y="-9927"/>
            <a:ext cx="26659771" cy="477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070100" algn="l"/>
              </a:tabLst>
              <a:defRPr>
                <a:solidFill>
                  <a:schemeClr val="tx1"/>
                </a:solidFill>
                <a:latin typeface="Arial" panose="020B0604020202020204" pitchFamily="34" charset="0"/>
              </a:defRPr>
            </a:lvl1pPr>
            <a:lvl2pPr eaLnBrk="0" fontAlgn="base" hangingPunct="0">
              <a:spcBef>
                <a:spcPct val="0"/>
              </a:spcBef>
              <a:spcAft>
                <a:spcPct val="0"/>
              </a:spcAft>
              <a:tabLst>
                <a:tab pos="2070100" algn="l"/>
              </a:tabLst>
              <a:defRPr>
                <a:solidFill>
                  <a:schemeClr val="tx1"/>
                </a:solidFill>
                <a:latin typeface="Arial" panose="020B0604020202020204" pitchFamily="34" charset="0"/>
              </a:defRPr>
            </a:lvl2pPr>
            <a:lvl3pPr eaLnBrk="0" fontAlgn="base" hangingPunct="0">
              <a:spcBef>
                <a:spcPct val="0"/>
              </a:spcBef>
              <a:spcAft>
                <a:spcPct val="0"/>
              </a:spcAft>
              <a:tabLst>
                <a:tab pos="2070100" algn="l"/>
              </a:tabLst>
              <a:defRPr>
                <a:solidFill>
                  <a:schemeClr val="tx1"/>
                </a:solidFill>
                <a:latin typeface="Arial" panose="020B0604020202020204" pitchFamily="34" charset="0"/>
              </a:defRPr>
            </a:lvl3pPr>
            <a:lvl4pPr eaLnBrk="0" fontAlgn="base" hangingPunct="0">
              <a:spcBef>
                <a:spcPct val="0"/>
              </a:spcBef>
              <a:spcAft>
                <a:spcPct val="0"/>
              </a:spcAft>
              <a:tabLst>
                <a:tab pos="2070100" algn="l"/>
              </a:tabLst>
              <a:defRPr>
                <a:solidFill>
                  <a:schemeClr val="tx1"/>
                </a:solidFill>
                <a:latin typeface="Arial" panose="020B0604020202020204" pitchFamily="34" charset="0"/>
              </a:defRPr>
            </a:lvl4pPr>
            <a:lvl5pPr eaLnBrk="0" fontAlgn="base" hangingPunct="0">
              <a:spcBef>
                <a:spcPct val="0"/>
              </a:spcBef>
              <a:spcAft>
                <a:spcPct val="0"/>
              </a:spcAft>
              <a:tabLst>
                <a:tab pos="2070100" algn="l"/>
              </a:tabLst>
              <a:defRPr>
                <a:solidFill>
                  <a:schemeClr val="tx1"/>
                </a:solidFill>
                <a:latin typeface="Arial" panose="020B0604020202020204" pitchFamily="34" charset="0"/>
              </a:defRPr>
            </a:lvl5pPr>
            <a:lvl6pPr eaLnBrk="0" fontAlgn="base" hangingPunct="0">
              <a:spcBef>
                <a:spcPct val="0"/>
              </a:spcBef>
              <a:spcAft>
                <a:spcPct val="0"/>
              </a:spcAft>
              <a:tabLst>
                <a:tab pos="2070100" algn="l"/>
              </a:tabLst>
              <a:defRPr>
                <a:solidFill>
                  <a:schemeClr val="tx1"/>
                </a:solidFill>
                <a:latin typeface="Arial" panose="020B0604020202020204" pitchFamily="34" charset="0"/>
              </a:defRPr>
            </a:lvl6pPr>
            <a:lvl7pPr eaLnBrk="0" fontAlgn="base" hangingPunct="0">
              <a:spcBef>
                <a:spcPct val="0"/>
              </a:spcBef>
              <a:spcAft>
                <a:spcPct val="0"/>
              </a:spcAft>
              <a:tabLst>
                <a:tab pos="2070100" algn="l"/>
              </a:tabLst>
              <a:defRPr>
                <a:solidFill>
                  <a:schemeClr val="tx1"/>
                </a:solidFill>
                <a:latin typeface="Arial" panose="020B0604020202020204" pitchFamily="34" charset="0"/>
              </a:defRPr>
            </a:lvl7pPr>
            <a:lvl8pPr eaLnBrk="0" fontAlgn="base" hangingPunct="0">
              <a:spcBef>
                <a:spcPct val="0"/>
              </a:spcBef>
              <a:spcAft>
                <a:spcPct val="0"/>
              </a:spcAft>
              <a:tabLst>
                <a:tab pos="2070100" algn="l"/>
              </a:tabLst>
              <a:defRPr>
                <a:solidFill>
                  <a:schemeClr val="tx1"/>
                </a:solidFill>
                <a:latin typeface="Arial" panose="020B0604020202020204" pitchFamily="34" charset="0"/>
              </a:defRPr>
            </a:lvl8pPr>
            <a:lvl9pPr eaLnBrk="0" fontAlgn="base" hangingPunct="0">
              <a:spcBef>
                <a:spcPct val="0"/>
              </a:spcBef>
              <a:spcAft>
                <a:spcPct val="0"/>
              </a:spcAft>
              <a:tabLst>
                <a:tab pos="20701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070100" algn="l"/>
              </a:tabLst>
            </a:pPr>
            <a:r>
              <a:rPr kumimoji="0" lang="sv-SE" altLang="sv-SE" sz="1400" b="1"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Ber</a:t>
            </a:r>
            <a:r>
              <a:rPr kumimoji="0" lang="sv-SE" altLang="sv-SE" sz="1400" b="1" i="0" u="none" strike="noStrike" cap="none" normalizeH="0" baseline="0">
                <a:ln>
                  <a:noFill/>
                </a:ln>
                <a:solidFill>
                  <a:schemeClr val="tx1"/>
                </a:solidFill>
                <a:effectLst/>
                <a:latin typeface="Calibri" panose="020F0502020204030204" pitchFamily="34" charset="0"/>
                <a:ea typeface="SimSun" panose="02010600030101010101" pitchFamily="2" charset="-122"/>
                <a:cs typeface="Arial" panose="020B0604020202020204" pitchFamily="34" charset="0"/>
              </a:rPr>
              <a:t>ä</a:t>
            </a:r>
            <a:r>
              <a:rPr kumimoji="0" lang="sv-SE" altLang="sv-SE" sz="1400" b="1"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knad budget f</a:t>
            </a:r>
            <a:r>
              <a:rPr kumimoji="0" lang="sv-SE" altLang="sv-SE" sz="1400" b="1" i="0" u="none" strike="noStrike" cap="none" normalizeH="0" baseline="0">
                <a:ln>
                  <a:noFill/>
                </a:ln>
                <a:solidFill>
                  <a:schemeClr val="tx1"/>
                </a:solidFill>
                <a:effectLst/>
                <a:latin typeface="Calibri" panose="020F0502020204030204" pitchFamily="34" charset="0"/>
                <a:ea typeface="SimSun" panose="02010600030101010101" pitchFamily="2" charset="-122"/>
                <a:cs typeface="Arial" panose="020B0604020202020204" pitchFamily="34" charset="0"/>
              </a:rPr>
              <a:t>ö</a:t>
            </a:r>
            <a:r>
              <a:rPr kumimoji="0" lang="sv-SE" altLang="sv-SE" sz="1400" b="1" i="0" u="none"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r utveckling 2018</a:t>
            </a:r>
            <a:endParaRPr kumimoji="0" lang="sv-SE" altLang="sv-SE" sz="5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070100" algn="l"/>
              </a:tabLst>
            </a:pPr>
            <a:r>
              <a:rPr kumimoji="0" lang="sv-SE" altLang="sv-SE"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Kursiv text – beräknad kostnad</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551707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 xmlns:a16="http://schemas.microsoft.com/office/drawing/2014/main" id="{C64E0C8C-C977-4CC7-AB51-9362FD8BB2FC}"/>
              </a:ext>
            </a:extLst>
          </p:cNvPr>
          <p:cNvSpPr>
            <a:spLocks noGrp="1"/>
          </p:cNvSpPr>
          <p:nvPr>
            <p:ph type="title"/>
          </p:nvPr>
        </p:nvSpPr>
        <p:spPr/>
        <p:txBody>
          <a:bodyPr/>
          <a:lstStyle/>
          <a:p>
            <a:r>
              <a:rPr lang="sv-SE" dirty="0"/>
              <a:t>Kostnad utbildningsmiljö i Lifecare</a:t>
            </a:r>
          </a:p>
        </p:txBody>
      </p:sp>
      <p:sp>
        <p:nvSpPr>
          <p:cNvPr id="3" name="Platshållare för innehåll 2">
            <a:extLst>
              <a:ext uri="{FF2B5EF4-FFF2-40B4-BE49-F238E27FC236}">
                <a16:creationId xmlns="" xmlns:a16="http://schemas.microsoft.com/office/drawing/2014/main" id="{5FE4E09C-896B-4F92-B80B-5C78675F6F2E}"/>
              </a:ext>
            </a:extLst>
          </p:cNvPr>
          <p:cNvSpPr>
            <a:spLocks noGrp="1"/>
          </p:cNvSpPr>
          <p:nvPr>
            <p:ph idx="1"/>
          </p:nvPr>
        </p:nvSpPr>
        <p:spPr/>
        <p:txBody>
          <a:bodyPr/>
          <a:lstStyle/>
          <a:p>
            <a:r>
              <a:rPr lang="sv-SE" dirty="0"/>
              <a:t>Engångskostnad: 15 000 SEK</a:t>
            </a:r>
          </a:p>
          <a:p>
            <a:r>
              <a:rPr lang="sv-SE" dirty="0"/>
              <a:t>Månadskostnad: 2 000 SEK </a:t>
            </a:r>
          </a:p>
          <a:p>
            <a:r>
              <a:rPr lang="sv-SE" dirty="0"/>
              <a:t>Uppsägningstid: En månad i förväg.</a:t>
            </a:r>
            <a:r>
              <a:rPr lang="sv-SE" b="1" dirty="0"/>
              <a:t>	</a:t>
            </a:r>
            <a:endParaRPr lang="sv-SE" dirty="0"/>
          </a:p>
          <a:p>
            <a:pPr marL="0" indent="0">
              <a:buNone/>
            </a:pPr>
            <a:r>
              <a:rPr lang="sv-SE" dirty="0"/>
              <a:t>Projektet Min plan har tagit engångskostnaden samt hyran för 2017. Månadskostnaden 2000 SEK finns i budgeten för 2018</a:t>
            </a:r>
          </a:p>
        </p:txBody>
      </p:sp>
    </p:spTree>
    <p:extLst>
      <p:ext uri="{BB962C8B-B14F-4D97-AF65-F5344CB8AC3E}">
        <p14:creationId xmlns:p14="http://schemas.microsoft.com/office/powerpoint/2010/main" val="801830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Microsoft.Office.RecordsManagement.PolicyFeatures.ExpirationEventReceiver</Name>
    <Synchronization>Synchronous</Synchronization>
    <Type>10001</Type>
    <SequenceNumber>101</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Url/>
    <Assembly>Microsoft.Office.Policy, Version=14.0.0.0, Culture=neutral, PublicKeyToken=71e9bce111e9429c</Assembly>
    <Class>Microsoft.Office.RecordsManagement.Internal.UpdateExpireDate</Class>
    <Data/>
    <Filter/>
  </Receiver>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p:Policy xmlns:p="office.server.policy" id="" local="true">
  <p:Name>Informerande</p:Name>
  <p:Description/>
  <p:Statement/>
  <p:PolicyItems>
    <p:PolicyItem featureId="Microsoft.Office.RecordsManagement.PolicyFeatures.Expiration" staticId="0x010100D7963E0E5B7A40E5AEA07389401D709F007B1238BBD93543428C20870054E92DBF|1214505165" UniqueId="15436f43-43ec-43f4-afa0-3fdfa097cfae">
      <p:Name>Bevarande</p:Name>
      <p:Description>Automatisk schemaläggning av innehåll som ska bearbetas, och utföra en bevarandeåtgärd på innehåll som har nått sitt förfallodatum.</p:Description>
      <p:CustomData>
        <Schedules nextStageId="3" default="true">
          <Schedule type="Default">
            <stages>
              <data stageId="1" recur="true" offset="36" unit="months">
                <formula id="Microsoft.Office.RecordsManagement.PolicyFeatures.Expiration.Formula.BuiltIn">
                  <number>0</number>
                  <property>NLLThinningTime</property>
                  <propertyid>2793489f-7251-475b-a975-480031914936</propertyid>
                  <period>months</period>
                </formula>
                <action type="workflow" id="d9837362-db90-41fe-8d27-3f4e28fd673a"/>
              </data>
              <data stageId="2">
                <formula id="Microsoft.Office.RecordsManagement.PolicyFeatures.Expiration.Formula.BuiltIn">
                  <number>1</number>
                  <property>NLLThinningTime</property>
                  <propertyid>2793489f-7251-475b-a975-480031914936</propertyid>
                  <period>months</period>
                </formula>
                <action type="action" id="Microsoft.Office.RecordsManagement.PolicyFeatures.Expiration.Action.MoveToRecycleBin"/>
              </data>
            </stages>
          </Schedule>
        </Schedules>
      </p:CustomData>
    </p:PolicyItem>
  </p:PolicyItems>
</p:Policy>
</file>

<file path=customXml/item3.xml><?xml version="1.0" encoding="utf-8"?>
<ct:contentTypeSchema xmlns:ct="http://schemas.microsoft.com/office/2006/metadata/contentType" xmlns:ma="http://schemas.microsoft.com/office/2006/metadata/properties/metaAttributes" ct:_="" ma:_="" ma:contentTypeName="Informerande dokument" ma:contentTypeID="0x010100D7963E0E5B7A40E5AEA07389401D709F007B1238BBD93543428C20870054E92DBF0100907CEEA6569A954C976B7824CE75F91F" ma:contentTypeVersion="1901" ma:contentTypeDescription="Informerande dokument" ma:contentTypeScope="" ma:versionID="38065670135242ccc7b4bd0893aa0943">
  <xsd:schema xmlns:xsd="http://www.w3.org/2001/XMLSchema" xmlns:xs="http://www.w3.org/2001/XMLSchema" xmlns:p="http://schemas.microsoft.com/office/2006/metadata/properties" xmlns:ns1="http://schemas.microsoft.com/sharepoint/v3" xmlns:ns2="c7918ce9-5289-4a18-805d-4141408e948c" xmlns:ns3="e1dec489-f745-4ed5-9c00-958a11aea6df" targetNamespace="http://schemas.microsoft.com/office/2006/metadata/properties" ma:root="true" ma:fieldsID="f82f40d26f4026e890d49a7589b54cc0" ns1:_="" ns2:_="" ns3:_="">
    <xsd:import namespace="http://schemas.microsoft.com/sharepoint/v3"/>
    <xsd:import namespace="c7918ce9-5289-4a18-805d-4141408e948c"/>
    <xsd:import namespace="e1dec489-f745-4ed5-9c00-958a11aea6df"/>
    <xsd:element name="properties">
      <xsd:complexType>
        <xsd:sequence>
          <xsd:element name="documentManagement">
            <xsd:complexType>
              <xsd:all>
                <xsd:element ref="ns2:_dlc_DocId" minOccurs="0"/>
                <xsd:element ref="ns2:_dlc_DocIdUrl" minOccurs="0"/>
                <xsd:element ref="ns2:_dlc_DocIdPersistId" minOccurs="0"/>
                <xsd:element ref="ns3:VIS_DocumentId" minOccurs="0"/>
                <xsd:element ref="ns1:NLLStakeholderTaxHTField0" minOccurs="0"/>
                <xsd:element ref="ns2:TaxKeywordTaxHTField" minOccurs="0"/>
                <xsd:element ref="ns3:DocumentStatus" minOccurs="0"/>
                <xsd:element ref="ns1:NLLInformationclass"/>
                <xsd:element ref="ns1:NLLThinningTime" minOccurs="0"/>
                <xsd:element ref="ns3:VISResponsible"/>
                <xsd:element ref="ns1:AnsvarigQuickpart" minOccurs="0"/>
                <xsd:element ref="ns1:NLLDocumentTypeTaxHTField0" minOccurs="0"/>
                <xsd:element ref="ns1:_dlc_Exempt" minOccurs="0"/>
                <xsd:element ref="ns1:_dlc_ExpireDateSaved" minOccurs="0"/>
                <xsd:element ref="ns1:_dlc_ExpireDate" minOccurs="0"/>
                <xsd:element ref="ns1:prdProcessTaxHTField0" minOccurs="0"/>
                <xsd:element ref="ns1:NLLVersion" minOccurs="0"/>
                <xsd:element ref="ns1:NLLModifiedBy" minOccurs="0"/>
                <xsd:element ref="ns1:NLLDocumentIDValue" minOccurs="0"/>
                <xsd:element ref="ns1:NLLPublishingstatus" minOccurs="0"/>
                <xsd:element ref="ns1:NLLDiarienummer" minOccurs="0"/>
                <xsd:element ref="ns1:NLLPublishDate" minOccurs="0"/>
                <xsd:element ref="ns1:NLLInformationCollectionTaxHTField0" minOccurs="0"/>
                <xsd:element ref="ns1:NLLProducerPlaceTaxHTField0" minOccurs="0"/>
                <xsd:element ref="ns1:NLLEstablishedBy"/>
                <xsd:element ref="ns1:NLLEstablishedByQuickpart" minOccurs="0"/>
                <xsd:element ref="ns1:VersionComment" minOccurs="0"/>
                <xsd:element ref="ns1:NLLPublishDateQuickpart" minOccurs="0"/>
                <xsd:element ref="ns1:NLLLockWorkflows" minOccurs="0"/>
                <xsd:element ref="ns1:NLLPublish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LLStakeholderTaxHTField0" ma:index="13" nillable="true" ma:taxonomy="true" ma:internalName="NLLStakeholderTaxHTField0" ma:taxonomyFieldName="NLLStakeholder" ma:displayName="Gäller för verksamhet" ma:fieldId="{fc9b4796-81cc-4809-b89e-b480826c68b7}" ma:taxonomyMulti="true" ma:sspId="39d54842-4abd-4019-b0bf-19e71d696155" ma:termSetId="012a677c-9277-4d4c-83ea-a9768cc27725" ma:anchorId="00000000-0000-0000-0000-000000000000" ma:open="false" ma:isKeyword="false">
      <xsd:complexType>
        <xsd:sequence>
          <xsd:element ref="pc:Terms" minOccurs="0" maxOccurs="1"/>
        </xsd:sequence>
      </xsd:complexType>
    </xsd:element>
    <xsd:element name="NLLInformationclass" ma:index="17" ma:displayName="Informationsklass" ma:internalName="NLLInformationclass">
      <xsd:simpleType>
        <xsd:restriction base="dms:Choice">
          <xsd:enumeration value="Publik"/>
          <xsd:enumeration value="Intern alla"/>
          <xsd:enumeration value="Intern skyddad"/>
        </xsd:restriction>
      </xsd:simpleType>
    </xsd:element>
    <xsd:element name="NLLThinningTime" ma:index="19" nillable="true" ma:displayName="Gallringsfrist" ma:format="DateOnly" ma:hidden="true" ma:internalName="NLLThinningTime">
      <xsd:simpleType>
        <xsd:restriction base="dms:DateTime"/>
      </xsd:simpleType>
    </xsd:element>
    <xsd:element name="AnsvarigQuickpart" ma:index="21" nillable="true" ma:displayName="AnsvarigQuickpart" ma:hidden="true" ma:internalName="AnsvarigQuickpart">
      <xsd:simpleType>
        <xsd:restriction base="dms:Text"/>
      </xsd:simpleType>
    </xsd:element>
    <xsd:element name="NLLDocumentTypeTaxHTField0" ma:index="23" ma:taxonomy="true" ma:internalName="NLLDocumentTypeTaxHTField0" ma:taxonomyFieldName="NLLDocumentType" ma:displayName="Dokumenttyp" ma:fieldId="{38578a5b-744a-40d6-84e1-ab48bc8b5a57}" ma:sspId="39d54842-4abd-4019-b0bf-19e71d696155" ma:termSetId="52dfd850-14dd-4e84-a867-57b1223f01ac" ma:anchorId="00000000-0000-0000-0000-000000000000" ma:open="false" ma:isKeyword="false">
      <xsd:complexType>
        <xsd:sequence>
          <xsd:element ref="pc:Terms" minOccurs="0" maxOccurs="1"/>
        </xsd:sequence>
      </xsd:complexType>
    </xsd:element>
    <xsd:element name="_dlc_Exempt" ma:index="24" nillable="true" ma:displayName="Undanta från princip" ma:hidden="true" ma:internalName="_dlc_Exempt" ma:readOnly="true">
      <xsd:simpleType>
        <xsd:restriction base="dms:Unknown"/>
      </xsd:simpleType>
    </xsd:element>
    <xsd:element name="_dlc_ExpireDateSaved" ma:index="25" nillable="true" ma:displayName="Originalförfallodag" ma:hidden="true" ma:internalName="_dlc_ExpireDateSaved" ma:readOnly="true">
      <xsd:simpleType>
        <xsd:restriction base="dms:DateTime"/>
      </xsd:simpleType>
    </xsd:element>
    <xsd:element name="_dlc_ExpireDate" ma:index="26" nillable="true" ma:displayName="Förfallodatum" ma:description="" ma:hidden="true" ma:indexed="true" ma:internalName="_dlc_ExpireDate" ma:readOnly="true">
      <xsd:simpleType>
        <xsd:restriction base="dms:DateTime"/>
      </xsd:simpleType>
    </xsd:element>
    <xsd:element name="prdProcessTaxHTField0" ma:index="27" nillable="true" ma:taxonomy="true" ma:internalName="prdProcessTaxHTField0" ma:taxonomyFieldName="prdProcess" ma:displayName="Process" ma:fieldId="{7458416b-87c5-4f2a-97ed-9ee5dd1e516d}" ma:taxonomyMulti="true" ma:sspId="39d54842-4abd-4019-b0bf-19e71d696155" ma:termSetId="747d8a4a-b066-47e6-b826-8f1c93ac4001" ma:anchorId="00000000-0000-0000-0000-000000000000" ma:open="false" ma:isKeyword="false">
      <xsd:complexType>
        <xsd:sequence>
          <xsd:element ref="pc:Terms" minOccurs="0" maxOccurs="1"/>
        </xsd:sequence>
      </xsd:complexType>
    </xsd:element>
    <xsd:element name="NLLVersion" ma:index="28" nillable="true" ma:displayName="Version" ma:internalName="NLLVersion" ma:readOnly="false">
      <xsd:simpleType>
        <xsd:restriction base="dms:Text"/>
      </xsd:simpleType>
    </xsd:element>
    <xsd:element name="NLLModifiedBy" ma:index="29" nillable="true" ma:displayName="Upprättad av" ma:hidden="true" ma:internalName="NLLModifiedBy">
      <xsd:simpleType>
        <xsd:restriction base="dms:Text"/>
      </xsd:simpleType>
    </xsd:element>
    <xsd:element name="NLLDocumentIDValue" ma:index="30" nillable="true" ma:displayName="Dokument-Id Värde" ma:hidden="true" ma:internalName="NLLDocumentIDValue">
      <xsd:simpleType>
        <xsd:restriction base="dms:Text"/>
      </xsd:simpleType>
    </xsd:element>
    <xsd:element name="NLLPublishingstatus" ma:index="31" nillable="true" ma:displayName="Publiceringsstatus" ma:internalName="NLLPublishingstatus" ma:readOnly="false">
      <xsd:simpleType>
        <xsd:restriction base="dms:Choice">
          <xsd:enumeration value="Ej Publicerad"/>
          <xsd:enumeration value="Publicerad"/>
          <xsd:enumeration value="Avpublicerad"/>
          <xsd:enumeration value="Revidering krävs"/>
          <xsd:enumeration value="Revidering pågår"/>
        </xsd:restriction>
      </xsd:simpleType>
    </xsd:element>
    <xsd:element name="NLLDiarienummer" ma:index="32" nillable="true" ma:displayName="Diarienummer" ma:description="" ma:internalName="NLLDiarienummer" ma:readOnly="false">
      <xsd:simpleType>
        <xsd:restriction base="dms:Text"/>
      </xsd:simpleType>
    </xsd:element>
    <xsd:element name="NLLPublishDate" ma:index="34" nillable="true" ma:displayName="Publiceringsdatum" ma:format="DateOnly" ma:hidden="true" ma:internalName="NLLPublishDate">
      <xsd:simpleType>
        <xsd:restriction base="dms:DateTime"/>
      </xsd:simpleType>
    </xsd:element>
    <xsd:element name="NLLInformationCollectionTaxHTField0" ma:index="35" nillable="true" ma:taxonomy="true" ma:internalName="NLLInformationCollectionTaxHTField0" ma:taxonomyFieldName="NLLInformationCollection" ma:displayName="Informationssamling" ma:fieldId="{5965f86f-d738-4017-88d8-24d6ef34a791}" ma:taxonomyMulti="true" ma:sspId="39d54842-4abd-4019-b0bf-19e71d696155" ma:termSetId="60e00f7a-77a4-4c71-b63e-bae2eb97b373" ma:anchorId="00000000-0000-0000-0000-000000000000" ma:open="false" ma:isKeyword="false">
      <xsd:complexType>
        <xsd:sequence>
          <xsd:element ref="pc:Terms" minOccurs="0" maxOccurs="1"/>
        </xsd:sequence>
      </xsd:complexType>
    </xsd:element>
    <xsd:element name="NLLProducerPlaceTaxHTField0" ma:index="37" nillable="true" ma:taxonomy="true" ma:internalName="NLLProducerPlaceTaxHTField0" ma:taxonomyFieldName="NLLProducerPlace" ma:displayName="Producentplats" ma:fieldId="{e174ebea-294d-44bc-9c09-0f97f1197811}" ma:sspId="39d54842-4abd-4019-b0bf-19e71d696155" ma:termSetId="45f1cc5b-3028-4a82-8c90-ecfb5e2e8603" ma:anchorId="00000000-0000-0000-0000-000000000000" ma:open="false" ma:isKeyword="false">
      <xsd:complexType>
        <xsd:sequence>
          <xsd:element ref="pc:Terms" minOccurs="0" maxOccurs="1"/>
        </xsd:sequence>
      </xsd:complexType>
    </xsd:element>
    <xsd:element name="NLLEstablishedBy" ma:index="38" ma:displayName="Upprättad av" ma:list="UserInfo" ma:SharePointGroup="0" ma:internalName="NLLEstablishedBy"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NLLEstablishedByQuickpart" ma:index="39" nillable="true" ma:displayName="Upprättad av Quickpart" ma:hidden="true" ma:internalName="NLLEstablishedByQuickpart">
      <xsd:simpleType>
        <xsd:restriction base="dms:Text"/>
      </xsd:simpleType>
    </xsd:element>
    <xsd:element name="VersionComment" ma:index="40" nillable="true" ma:displayName="Versionskommentar" ma:hidden="true" ma:internalName="VersionComment" ma:readOnly="false">
      <xsd:simpleType>
        <xsd:restriction base="dms:Text"/>
      </xsd:simpleType>
    </xsd:element>
    <xsd:element name="NLLPublishDateQuickpart" ma:index="41" nillable="true" ma:displayName="Publiceringsdatum Quickpart" ma:hidden="true" ma:internalName="NLLPublishDateQuickpart">
      <xsd:simpleType>
        <xsd:restriction base="dms:Text"/>
      </xsd:simpleType>
    </xsd:element>
    <xsd:element name="NLLLockWorkflows" ma:index="42" nillable="true" ma:displayName="ArbetsflödeKörs" ma:default="0" ma:hidden="true" ma:internalName="NLLLockWorkflows">
      <xsd:simpleType>
        <xsd:restriction base="dms:Boolean"/>
      </xsd:simpleType>
    </xsd:element>
    <xsd:element name="NLLPublished" ma:index="43" nillable="true" ma:displayName="Publicerad" ma:hidden="true" ma:internalName="NLLPublished">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918ce9-5289-4a18-805d-4141408e948c" elementFormDefault="qualified">
    <xsd:import namespace="http://schemas.microsoft.com/office/2006/documentManagement/types"/>
    <xsd:import namespace="http://schemas.microsoft.com/office/infopath/2007/PartnerControls"/>
    <xsd:element name="_dlc_DocId" ma:index="8" nillable="true" ma:displayName="Dokument-ID-värde" ma:description="Värdet för dokument-ID som tilldelats till det här objektet." ma:internalName="_dlc_DocId" ma:readOnly="true">
      <xsd:simpleType>
        <xsd:restriction base="dms:Text"/>
      </xsd:simpleType>
    </xsd:element>
    <xsd:element name="_dlc_DocIdUrl" ma:index="9" nillable="true" ma:displayName="Dokument-ID" ma:description="Permanent länk till det här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Spara ID" ma:description="Behåll ID vid tillägg." ma:hidden="true" ma:internalName="_dlc_DocIdPersistId" ma:readOnly="true">
      <xsd:simpleType>
        <xsd:restriction base="dms:Boolean"/>
      </xsd:simpleType>
    </xsd:element>
    <xsd:element name="TaxKeywordTaxHTField" ma:index="15" nillable="true" ma:taxonomy="true" ma:internalName="TaxKeywordTaxHTField" ma:taxonomyFieldName="TaxKeyword" ma:displayName="NLL-Nyckelord" ma:fieldId="{23f27201-bee3-471e-b2e7-b64fd8b7ca38}" ma:taxonomyMulti="true" ma:sspId="39d54842-4abd-4019-b0bf-19e71d696155"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1dec489-f745-4ed5-9c00-958a11aea6df" elementFormDefault="qualified">
    <xsd:import namespace="http://schemas.microsoft.com/office/2006/documentManagement/types"/>
    <xsd:import namespace="http://schemas.microsoft.com/office/infopath/2007/PartnerControls"/>
    <xsd:element name="VIS_DocumentId" ma:index="12" nillable="true" ma:displayName="Producentplats ID" ma:hidden="true" ma:internalName="VIS_DocumentId"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DocumentStatus" ma:index="16" nillable="true" ma:displayName="Dokumentstatus" ma:hidden="true" ma:internalName="Dokumentstatus"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VISResponsible" ma:index="20" ma:displayName="Ansvarig" ma:list="UserInfo" ma:internalName="VISResponsible" ma:readOnly="false">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NLLPublishDate xmlns="http://schemas.microsoft.com/sharepoint/v3">2023-02-28T23:00:00+00:00</NLLPublishDate>
    <NLLPublished xmlns="http://schemas.microsoft.com/sharepoint/v3" xsi:nil="true"/>
    <NLLPublishingstatus xmlns="http://schemas.microsoft.com/sharepoint/v3">Publicerad</NLLPublishingstatus>
    <NLLDocumentIDValue xmlns="http://schemas.microsoft.com/sharepoint/v3">ARBGRP743-268216389-78</NLLDocumentIDValue>
    <NLLThinningTime xmlns="http://schemas.microsoft.com/sharepoint/v3">2026-02-28T23:00:00+00:00</NLLThinningTime>
    <NLLPublishDateQuickpart xmlns="http://schemas.microsoft.com/sharepoint/v3">2023-03-01</NLLPublishDateQuickpart>
    <NLLInformationCollectionTaxHTField0 xmlns="http://schemas.microsoft.com/sharepoint/v3">
      <Terms xmlns="http://schemas.microsoft.com/office/infopath/2007/PartnerControls"/>
    </NLLInformationCollectionTaxHTField0>
    <NLLLockWorkflows xmlns="http://schemas.microsoft.com/sharepoint/v3">false</NLLLockWorkflows>
    <NLLEstablishedByQuickpart xmlns="http://schemas.microsoft.com/sharepoint/v3">Sandra Sikblad</NLLEstablishedByQuickpart>
    <prdProcessTaxHTField0 xmlns="http://schemas.microsoft.com/sharepoint/v3">
      <Terms xmlns="http://schemas.microsoft.com/office/infopath/2007/PartnerControls"/>
    </prdProcessTaxHTField0>
    <AnsvarigQuickpart xmlns="http://schemas.microsoft.com/sharepoint/v3">Anneli Granberg</AnsvarigQuickpart>
    <NLLEstablishedBy xmlns="http://schemas.microsoft.com/sharepoint/v3">
      <UserInfo>
        <DisplayName>Sandra Sikblad</DisplayName>
        <AccountId>139</AccountId>
        <AccountType/>
      </UserInfo>
    </NLLEstablishedBy>
    <NLLStakeholderTaxHTField0 xmlns="http://schemas.microsoft.com/sharepoint/v3">
      <Terms xmlns="http://schemas.microsoft.com/office/infopath/2007/PartnerControls"/>
    </NLLStakeholderTaxHTField0>
    <NLLDocumentTypeTaxHTField0 xmlns="http://schemas.microsoft.com/sharepoint/v3">
      <Terms xmlns="http://schemas.microsoft.com/office/infopath/2007/PartnerControls">
        <TermInfo xmlns="http://schemas.microsoft.com/office/infopath/2007/PartnerControls">
          <TermName xmlns="http://schemas.microsoft.com/office/infopath/2007/PartnerControls">Presentation</TermName>
          <TermId xmlns="http://schemas.microsoft.com/office/infopath/2007/PartnerControls">981e6eac-a633-4de2-91a2-d5e48e1c0d00</TermId>
        </TermInfo>
      </Terms>
    </NLLDocumentTypeTaxHTField0>
    <NLLVersion xmlns="http://schemas.microsoft.com/sharepoint/v3">4.0</NLLVersion>
    <NLLInformationclass xmlns="http://schemas.microsoft.com/sharepoint/v3">Publik</NLLInformationclass>
    <NLLModifiedBy xmlns="http://schemas.microsoft.com/sharepoint/v3">Åsa Åström</NLLModifiedBy>
    <NLLProducerPlaceTaxHTField0 xmlns="http://schemas.microsoft.com/sharepoint/v3">
      <Terms xmlns="http://schemas.microsoft.com/office/infopath/2007/PartnerControls">
        <TermInfo xmlns="http://schemas.microsoft.com/office/infopath/2007/PartnerControls">
          <TermName xmlns="http://schemas.microsoft.com/office/infopath/2007/PartnerControls">Länsstyrgrupp</TermName>
          <TermId xmlns="http://schemas.microsoft.com/office/infopath/2007/PartnerControls">40c9582e-9040-4ee0-a5ab-267ced39ceea</TermId>
        </TermInfo>
      </Terms>
    </NLLProducerPlaceTaxHTField0>
    <VersionComment xmlns="http://schemas.microsoft.com/sharepoint/v3">ompubliceras</VersionComment>
    <NLLDiarienummer xmlns="http://schemas.microsoft.com/sharepoint/v3" xsi:nil="true"/>
    <TaxKeywordTaxHTField xmlns="c7918ce9-5289-4a18-805d-4141408e948c">
      <Terms xmlns="http://schemas.microsoft.com/office/infopath/2007/PartnerControls">
        <TermInfo xmlns="http://schemas.microsoft.com/office/infopath/2007/PartnerControls">
          <TermName xmlns="http://schemas.microsoft.com/office/infopath/2007/PartnerControls">180607</TermName>
          <TermId xmlns="http://schemas.microsoft.com/office/infopath/2007/PartnerControls">11c392c0-b890-4ecf-a3e0-ba73da31fbf6</TermId>
        </TermInfo>
        <TermInfo xmlns="http://schemas.microsoft.com/office/infopath/2007/PartnerControls">
          <TermName xmlns="http://schemas.microsoft.com/office/infopath/2007/PartnerControls">LSG</TermName>
          <TermId xmlns="http://schemas.microsoft.com/office/infopath/2007/PartnerControls">ba7f548d-7cc9-4dc7-aa8a-c5f8cc10d00e</TermId>
        </TermInfo>
        <TermInfo xmlns="http://schemas.microsoft.com/office/infopath/2007/PartnerControls">
          <TermName xmlns="http://schemas.microsoft.com/office/infopath/2007/PartnerControls">2018</TermName>
          <TermId xmlns="http://schemas.microsoft.com/office/infopath/2007/PartnerControls">01560e56-94d0-454a-a9c8-eb2d6c8cf2b4</TermId>
        </TermInfo>
        <TermInfo xmlns="http://schemas.microsoft.com/office/infopath/2007/PartnerControls">
          <TermName xmlns="http://schemas.microsoft.com/office/infopath/2007/PartnerControls">bilaga</TermName>
          <TermId xmlns="http://schemas.microsoft.com/office/infopath/2007/PartnerControls">09e5e4fc-28b8-4ab6-9df1-18814299f0ed</TermId>
        </TermInfo>
      </Terms>
    </TaxKeywordTaxHTField>
    <_dlc_DocId xmlns="c7918ce9-5289-4a18-805d-4141408e948c">ARBGRP743-268216389-78</_dlc_DocId>
    <_dlc_DocIdUrl xmlns="c7918ce9-5289-4a18-805d-4141408e948c">
      <Url>http://spportal.extvis.local/process/administrativ/_layouts/15/DocIdRedir.aspx?ID=ARBGRP743-268216389-78</Url>
      <Description>ARBGRP743-268216389-78</Description>
    </_dlc_DocIdUrl>
    <_dlc_DocIdPersistId xmlns="c7918ce9-5289-4a18-805d-4141408e948c">true</_dlc_DocIdPersistId>
    <_dlc_ExpireDateSaved xmlns="http://schemas.microsoft.com/sharepoint/v3" xsi:nil="true"/>
    <_dlc_ExpireDate xmlns="http://schemas.microsoft.com/sharepoint/v3">2026-03-31T22:00:00+00:00</_dlc_ExpireDate>
    <VIS_DocumentId xmlns="e1dec489-f745-4ed5-9c00-958a11aea6df">
      <Url>https://samarbeta.nll.se/producentplats/lansstyrgrupp/_layouts/15/DocIdRedir.aspx?ID=ARBGRP743-268216389-78</Url>
      <Description>ARBGRP743-268216389-78</Description>
    </VIS_DocumentId>
    <VISResponsible xmlns="e1dec489-f745-4ed5-9c00-958a11aea6df">
      <UserInfo>
        <DisplayName>Anneli Granberg</DisplayName>
        <AccountId>14</AccountId>
        <AccountType/>
      </UserInfo>
    </VISResponsible>
    <DocumentStatus xmlns="e1dec489-f745-4ed5-9c00-958a11aea6df">
      <Url>https://samarbeta.nll.se/producentplats/lansstyrgrupp/_layouts/15/wrkstat.aspx?List=9a9a6252-6fd0-4333-8306-f1e7c6ba4dfa&amp;WorkflowInstanceName=f76416b7-4a5f-4a4f-a42b-5116f0885c36</Url>
      <Description>Publicerad</Description>
    </DocumentStatus>
    <_dlc_Exempt xmlns="http://schemas.microsoft.com/sharepoint/v3">false</_dlc_Exempt>
  </documentManagement>
</p:propertie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18894F7-D9AA-4599-B4DF-967173CA48C7}"/>
</file>

<file path=customXml/itemProps2.xml><?xml version="1.0" encoding="utf-8"?>
<ds:datastoreItem xmlns:ds="http://schemas.openxmlformats.org/officeDocument/2006/customXml" ds:itemID="{9984AB5D-CC26-4514-8015-36AD85E67029}"/>
</file>

<file path=customXml/itemProps3.xml><?xml version="1.0" encoding="utf-8"?>
<ds:datastoreItem xmlns:ds="http://schemas.openxmlformats.org/officeDocument/2006/customXml" ds:itemID="{7F5B7705-16CC-47B8-BDCC-D0BD5D621F1E}"/>
</file>

<file path=customXml/itemProps4.xml><?xml version="1.0" encoding="utf-8"?>
<ds:datastoreItem xmlns:ds="http://schemas.openxmlformats.org/officeDocument/2006/customXml" ds:itemID="{3EFF237C-A28C-4168-8C37-E9D07EFDCB57}"/>
</file>

<file path=customXml/itemProps5.xml><?xml version="1.0" encoding="utf-8"?>
<ds:datastoreItem xmlns:ds="http://schemas.openxmlformats.org/officeDocument/2006/customXml" ds:itemID="{BD61A099-2BF0-4DD2-AF6B-4B036FBE9EDA}"/>
</file>

<file path=docProps/app.xml><?xml version="1.0" encoding="utf-8"?>
<Properties xmlns="http://schemas.openxmlformats.org/officeDocument/2006/extended-properties" xmlns:vt="http://schemas.openxmlformats.org/officeDocument/2006/docPropsVTypes">
  <TotalTime>94</TotalTime>
  <Words>546</Words>
  <Application>Microsoft Office PowerPoint</Application>
  <PresentationFormat>Bredbild</PresentationFormat>
  <Paragraphs>211</Paragraphs>
  <Slides>11</Slides>
  <Notes>1</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11</vt:i4>
      </vt:variant>
    </vt:vector>
  </HeadingPairs>
  <TitlesOfParts>
    <vt:vector size="17" baseType="lpstr">
      <vt:lpstr>SimSun</vt:lpstr>
      <vt:lpstr>Arial</vt:lpstr>
      <vt:lpstr>Calibri</vt:lpstr>
      <vt:lpstr>Calibri Light</vt:lpstr>
      <vt:lpstr>Times New Roman</vt:lpstr>
      <vt:lpstr>Office-tema</vt:lpstr>
      <vt:lpstr>    Förvaltningsplan 2018  Länsstyrgrupp 2018-06-07 Förvaltningsledare Elisabeth Hjelm, Karin Sundström   </vt:lpstr>
      <vt:lpstr>Beslutsflora</vt:lpstr>
      <vt:lpstr>Min plan till förvaltning </vt:lpstr>
      <vt:lpstr>Anpassning av Lifecare</vt:lpstr>
      <vt:lpstr>Kostnader </vt:lpstr>
      <vt:lpstr>Kostnader</vt:lpstr>
      <vt:lpstr>Kostnader 2018</vt:lpstr>
      <vt:lpstr>Offert- och skattade kostnader 2018</vt:lpstr>
      <vt:lpstr>Kostnad utbildningsmiljö i Lifecare</vt:lpstr>
      <vt:lpstr>Frågor</vt:lpstr>
      <vt:lpstr>Support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Karin Sundström</dc:creator>
  <cp:keywords>180607; bilaga; 2018; LSG</cp:keywords>
  <cp:lastModifiedBy>Bodil Larsson</cp:lastModifiedBy>
  <cp:revision>22</cp:revision>
  <dcterms:created xsi:type="dcterms:W3CDTF">2018-06-07T02:08:47Z</dcterms:created>
  <dcterms:modified xsi:type="dcterms:W3CDTF">2018-06-07T14:00:18Z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0x010100D7963E0E5B7A40E5AEA07389401D709F007B1238BBD93543428C20870054E92DBF0100907CEEA6569A954C976B7824CE75F91F</vt:lpwstr>
  </property>
  <property fmtid="{D5CDD505-2E9C-101B-9397-08002B2CF9AE}" pid="3" name="TaxKeyword">
    <vt:lpwstr>7851;#180607|11c392c0-b890-4ecf-a3e0-ba73da31fbf6;#7815;#LSG|ba7f548d-7cc9-4dc7-aa8a-c5f8cc10d00e;#6336;#2018|01560e56-94d0-454a-a9c8-eb2d6c8cf2b4;#5037;#bilaga|09e5e4fc-28b8-4ab6-9df1-18814299f0ed</vt:lpwstr>
  </property>
  <property fmtid="{D5CDD505-2E9C-101B-9397-08002B2CF9AE}" pid="4" name="CareActionCodeSurgical">
    <vt:lpwstr/>
  </property>
  <property fmtid="{D5CDD505-2E9C-101B-9397-08002B2CF9AE}" pid="5" name="NLLProducerPlace">
    <vt:lpwstr>7816;#Länsstyrgrupp|40c9582e-9040-4ee0-a5ab-267ced39ceea</vt:lpwstr>
  </property>
  <property fmtid="{D5CDD505-2E9C-101B-9397-08002B2CF9AE}" pid="6" name="NLLApprovedByQuickPart">
    <vt:lpwstr/>
  </property>
  <property fmtid="{D5CDD505-2E9C-101B-9397-08002B2CF9AE}" pid="7" name="NLLInformationCollection">
    <vt:lpwstr/>
  </property>
  <property fmtid="{D5CDD505-2E9C-101B-9397-08002B2CF9AE}" pid="8" name="NLLProjectDescription">
    <vt:lpwstr/>
  </property>
  <property fmtid="{D5CDD505-2E9C-101B-9397-08002B2CF9AE}" pid="9" name="PsychiatricCodeTaxHTField0">
    <vt:lpwstr/>
  </property>
  <property fmtid="{D5CDD505-2E9C-101B-9397-08002B2CF9AE}" pid="10" name="NLLStakeholder">
    <vt:lpwstr/>
  </property>
  <property fmtid="{D5CDD505-2E9C-101B-9397-08002B2CF9AE}" pid="11" name="TLVCodeDiagnosisTaxHTField0">
    <vt:lpwstr/>
  </property>
  <property fmtid="{D5CDD505-2E9C-101B-9397-08002B2CF9AE}" pid="12" name="NPUCode">
    <vt:lpwstr/>
  </property>
  <property fmtid="{D5CDD505-2E9C-101B-9397-08002B2CF9AE}" pid="13" name="NLLClosureDate">
    <vt:lpwstr/>
  </property>
  <property fmtid="{D5CDD505-2E9C-101B-9397-08002B2CF9AE}" pid="14" name="NLLProducerplaceID">
    <vt:lpwstr/>
  </property>
  <property fmtid="{D5CDD505-2E9C-101B-9397-08002B2CF9AE}" pid="15" name="NLLPublishedTemplate">
    <vt:lpwstr/>
  </property>
  <property fmtid="{D5CDD505-2E9C-101B-9397-08002B2CF9AE}" pid="16" name="NLLWFComment">
    <vt:lpwstr/>
  </property>
  <property fmtid="{D5CDD505-2E9C-101B-9397-08002B2CF9AE}" pid="17" name="NLLPTCName">
    <vt:lpwstr/>
  </property>
  <property fmtid="{D5CDD505-2E9C-101B-9397-08002B2CF9AE}" pid="18" name="SpecialtyTaxHTField0">
    <vt:lpwstr/>
  </property>
  <property fmtid="{D5CDD505-2E9C-101B-9397-08002B2CF9AE}" pid="19" name="CareActionCodeNonSurgical">
    <vt:lpwstr/>
  </property>
  <property fmtid="{D5CDD505-2E9C-101B-9397-08002B2CF9AE}" pid="20" name="AnalysisNameTaxHTField0">
    <vt:lpwstr/>
  </property>
  <property fmtid="{D5CDD505-2E9C-101B-9397-08002B2CF9AE}" pid="21" name="Specialty">
    <vt:lpwstr/>
  </property>
  <property fmtid="{D5CDD505-2E9C-101B-9397-08002B2CF9AE}" pid="22" name="NLLMtptCode">
    <vt:lpwstr/>
  </property>
  <property fmtid="{D5CDD505-2E9C-101B-9397-08002B2CF9AE}" pid="23" name="NLLProjectUrl">
    <vt:lpwstr/>
  </property>
  <property fmtid="{D5CDD505-2E9C-101B-9397-08002B2CF9AE}" pid="24" name="ICD10Code">
    <vt:lpwstr/>
  </property>
  <property fmtid="{D5CDD505-2E9C-101B-9397-08002B2CF9AE}" pid="25" name="NLLProjectStatus">
    <vt:lpwstr/>
  </property>
  <property fmtid="{D5CDD505-2E9C-101B-9397-08002B2CF9AE}" pid="26" name="NLLSteeringGroup">
    <vt:lpwstr/>
  </property>
  <property fmtid="{D5CDD505-2E9C-101B-9397-08002B2CF9AE}" pid="27" name="NLLMeetingTypeTaxHTField0">
    <vt:lpwstr/>
  </property>
  <property fmtid="{D5CDD505-2E9C-101B-9397-08002B2CF9AE}" pid="28" name="NLLTemplateStatus">
    <vt:lpwstr/>
  </property>
  <property fmtid="{D5CDD505-2E9C-101B-9397-08002B2CF9AE}" pid="29" name="CareActionCodeSurgicalTaxHTField0">
    <vt:lpwstr/>
  </property>
  <property fmtid="{D5CDD505-2E9C-101B-9397-08002B2CF9AE}" pid="30" name="PharmaceuticalCodeTaxHTField0">
    <vt:lpwstr/>
  </property>
  <property fmtid="{D5CDD505-2E9C-101B-9397-08002B2CF9AE}" pid="31" name="NLLProjectLeader">
    <vt:lpwstr/>
  </property>
  <property fmtid="{D5CDD505-2E9C-101B-9397-08002B2CF9AE}" pid="32" name="NLLDecisionLevelManagedTaxHTField0">
    <vt:lpwstr/>
  </property>
  <property fmtid="{D5CDD505-2E9C-101B-9397-08002B2CF9AE}" pid="35" name="NLLDefaultTemplate">
    <vt:lpwstr/>
  </property>
  <property fmtid="{D5CDD505-2E9C-101B-9397-08002B2CF9AE}" pid="36" name="NLLProjectVisitor">
    <vt:lpwstr/>
  </property>
  <property fmtid="{D5CDD505-2E9C-101B-9397-08002B2CF9AE}" pid="37" name="NLLApprovedBy">
    <vt:lpwstr/>
  </property>
  <property fmtid="{D5CDD505-2E9C-101B-9397-08002B2CF9AE}" pid="38" name="NLLDecisionLevelManaged">
    <vt:lpwstr/>
  </property>
  <property fmtid="{D5CDD505-2E9C-101B-9397-08002B2CF9AE}" pid="39" name="CompulsoryAction">
    <vt:lpwstr/>
  </property>
  <property fmtid="{D5CDD505-2E9C-101B-9397-08002B2CF9AE}" pid="40" name="NLLProjectDivisionTaxHTField0">
    <vt:lpwstr/>
  </property>
  <property fmtid="{D5CDD505-2E9C-101B-9397-08002B2CF9AE}" pid="41" name="ICD10CodeTaxHTField0">
    <vt:lpwstr/>
  </property>
  <property fmtid="{D5CDD505-2E9C-101B-9397-08002B2CF9AE}" pid="42" name="NLLProjectOwner">
    <vt:lpwstr/>
  </property>
  <property fmtid="{D5CDD505-2E9C-101B-9397-08002B2CF9AE}" pid="43" name="NPUCodeTaxHTField0">
    <vt:lpwstr/>
  </property>
  <property fmtid="{D5CDD505-2E9C-101B-9397-08002B2CF9AE}" pid="44" name="NLLTemplateFolderDescription">
    <vt:lpwstr/>
  </property>
  <property fmtid="{D5CDD505-2E9C-101B-9397-08002B2CF9AE}" pid="45" name="TLVCodeAction">
    <vt:lpwstr/>
  </property>
  <property fmtid="{D5CDD505-2E9C-101B-9397-08002B2CF9AE}" pid="46" name="RadiologicalCode">
    <vt:lpwstr/>
  </property>
  <property fmtid="{D5CDD505-2E9C-101B-9397-08002B2CF9AE}" pid="47" name="References">
    <vt:lpwstr/>
  </property>
  <property fmtid="{D5CDD505-2E9C-101B-9397-08002B2CF9AE}" pid="48" name="prdProcess">
    <vt:lpwstr/>
  </property>
  <property fmtid="{D5CDD505-2E9C-101B-9397-08002B2CF9AE}" pid="49" name="NLLProjectOrderStatus">
    <vt:lpwstr/>
  </property>
  <property fmtid="{D5CDD505-2E9C-101B-9397-08002B2CF9AE}" pid="51" name="NLLReferenceGroup">
    <vt:lpwstr/>
  </property>
  <property fmtid="{D5CDD505-2E9C-101B-9397-08002B2CF9AE}" pid="52" name="TLVCodeDiagnosis">
    <vt:lpwstr/>
  </property>
  <property fmtid="{D5CDD505-2E9C-101B-9397-08002B2CF9AE}" pid="53" name="PharmaceuticalCode">
    <vt:lpwstr/>
  </property>
  <property fmtid="{D5CDD505-2E9C-101B-9397-08002B2CF9AE}" pid="54" name="NLLInitiationDate">
    <vt:lpwstr/>
  </property>
  <property fmtid="{D5CDD505-2E9C-101B-9397-08002B2CF9AE}" pid="56" name="ReferencesTaxHTField0">
    <vt:lpwstr/>
  </property>
  <property fmtid="{D5CDD505-2E9C-101B-9397-08002B2CF9AE}" pid="57" name="NLLWindingUpDate">
    <vt:lpwstr/>
  </property>
  <property fmtid="{D5CDD505-2E9C-101B-9397-08002B2CF9AE}" pid="58" name="TLVCodeActionTaxHTField0">
    <vt:lpwstr/>
  </property>
  <property fmtid="{D5CDD505-2E9C-101B-9397-08002B2CF9AE}" pid="59" name="NLLProjectNr">
    <vt:lpwstr/>
  </property>
  <property fmtid="{D5CDD505-2E9C-101B-9397-08002B2CF9AE}" pid="60" name="Granska dokument">
    <vt:lpwstr>, </vt:lpwstr>
  </property>
  <property fmtid="{D5CDD505-2E9C-101B-9397-08002B2CF9AE}" pid="61" name="NLLProjectTypeTaxHTField0">
    <vt:lpwstr/>
  </property>
  <property fmtid="{D5CDD505-2E9C-101B-9397-08002B2CF9AE}" pid="62" name="NLLPTCProcessTeam">
    <vt:lpwstr/>
  </property>
  <property fmtid="{D5CDD505-2E9C-101B-9397-08002B2CF9AE}" pid="63" name="RadiologicalCodeTaxHTField0">
    <vt:lpwstr/>
  </property>
  <property fmtid="{D5CDD505-2E9C-101B-9397-08002B2CF9AE}" pid="64" name="NLLImplementationDate">
    <vt:lpwstr/>
  </property>
  <property fmtid="{D5CDD505-2E9C-101B-9397-08002B2CF9AE}" pid="65" name="NLLProjectDivision">
    <vt:lpwstr/>
  </property>
  <property fmtid="{D5CDD505-2E9C-101B-9397-08002B2CF9AE}" pid="66" name="PsychiatricCode">
    <vt:lpwstr/>
  </property>
  <property fmtid="{D5CDD505-2E9C-101B-9397-08002B2CF9AE}" pid="67" name="Publicera dokument">
    <vt:lpwstr>, </vt:lpwstr>
  </property>
  <property fmtid="{D5CDD505-2E9C-101B-9397-08002B2CF9AE}" pid="68" name="NLLProjectType">
    <vt:lpwstr/>
  </property>
  <property fmtid="{D5CDD505-2E9C-101B-9397-08002B2CF9AE}" pid="69" name="AnalysisName">
    <vt:lpwstr/>
  </property>
  <property fmtid="{D5CDD505-2E9C-101B-9397-08002B2CF9AE}" pid="70" name="NLLMtptCodeTaxHTField0">
    <vt:lpwstr/>
  </property>
  <property fmtid="{D5CDD505-2E9C-101B-9397-08002B2CF9AE}" pid="71" name="NLLLatestProjectTrackingDate">
    <vt:lpwstr/>
  </property>
  <property fmtid="{D5CDD505-2E9C-101B-9397-08002B2CF9AE}" pid="72" name="NLLDocumentType">
    <vt:lpwstr>1021;#Presentation|981e6eac-a633-4de2-91a2-d5e48e1c0d00</vt:lpwstr>
  </property>
  <property fmtid="{D5CDD505-2E9C-101B-9397-08002B2CF9AE}" pid="73" name="NLLProjectTypeText">
    <vt:lpwstr/>
  </property>
  <property fmtid="{D5CDD505-2E9C-101B-9397-08002B2CF9AE}" pid="74" name="NLLEstablishingDate">
    <vt:lpwstr/>
  </property>
  <property fmtid="{D5CDD505-2E9C-101B-9397-08002B2CF9AE}" pid="75" name="NLLProjectMember">
    <vt:lpwstr/>
  </property>
  <property fmtid="{D5CDD505-2E9C-101B-9397-08002B2CF9AE}" pid="76" name="NLLProcessTeamLookup">
    <vt:lpwstr/>
  </property>
  <property fmtid="{D5CDD505-2E9C-101B-9397-08002B2CF9AE}" pid="77" name="CareActionCodeNonSurgicalTaxHTField0">
    <vt:lpwstr/>
  </property>
  <property fmtid="{D5CDD505-2E9C-101B-9397-08002B2CF9AE}" pid="78" name="CompulsoryActionTaxHTField0">
    <vt:lpwstr/>
  </property>
  <property fmtid="{D5CDD505-2E9C-101B-9397-08002B2CF9AE}" pid="79" name="NLLMeetingType">
    <vt:lpwstr/>
  </property>
  <property fmtid="{D5CDD505-2E9C-101B-9397-08002B2CF9AE}" pid="80" name="NLLProjectLeaderDiv">
    <vt:lpwstr/>
  </property>
  <property fmtid="{D5CDD505-2E9C-101B-9397-08002B2CF9AE}" pid="81" name="NLLProjectName">
    <vt:lpwstr/>
  </property>
  <property fmtid="{D5CDD505-2E9C-101B-9397-08002B2CF9AE}" pid="82" name="_dlc_policyId">
    <vt:lpwstr>0x010100D7963E0E5B7A40E5AEA07389401D709F007B1238BBD93543428C20870054E92DBF|1214505165</vt:lpwstr>
  </property>
  <property fmtid="{D5CDD505-2E9C-101B-9397-08002B2CF9AE}" pid="85" name="ItemRetentionFormula">
    <vt:lpwstr>&lt;formula id="Microsoft.Office.RecordsManagement.PolicyFeatures.Expiration.Formula.BuiltIn"&gt;&lt;number&gt;1&lt;/number&gt;&lt;property&gt;NLLThinningTime&lt;/property&gt;&lt;propertyid&gt;2793489f-7251-475b-a975-480031914936&lt;/propertyid&gt;&lt;period&gt;months&lt;/period&gt;&lt;/formula&gt;</vt:lpwstr>
  </property>
  <property fmtid="{D5CDD505-2E9C-101B-9397-08002B2CF9AE}" pid="87" name="_dlc_DocIdItemGuid">
    <vt:lpwstr>32b9bb2b-3411-4a71-ac8f-d61cd687f16d</vt:lpwstr>
  </property>
  <property fmtid="{D5CDD505-2E9C-101B-9397-08002B2CF9AE}" pid="89" name="TaxCatchAll">
    <vt:lpwstr>7815;#LSG;#7851;#180607;#7816;#Länsstyrgrupp|40c9582e-9040-4ee0-a5ab-267ced39ceea;#6336;#2018;#5037;#bilaga;#1021;#Presentation|981e6eac-a633-4de2-91a2-d5e48e1c0d00</vt:lpwstr>
  </property>
  <property fmtid="{D5CDD505-2E9C-101B-9397-08002B2CF9AE}" pid="91" name="_dlc_ItemStageId">
    <vt:lpwstr/>
  </property>
  <property fmtid="{D5CDD505-2E9C-101B-9397-08002B2CF9AE}" pid="93" name="Order">
    <vt:r8>2427500</vt:r8>
  </property>
  <property fmtid="{D5CDD505-2E9C-101B-9397-08002B2CF9AE}" pid="94" name="xd_ProgID">
    <vt:lpwstr/>
  </property>
  <property fmtid="{D5CDD505-2E9C-101B-9397-08002B2CF9AE}" pid="95" name="_SourceUrl">
    <vt:lpwstr/>
  </property>
  <property fmtid="{D5CDD505-2E9C-101B-9397-08002B2CF9AE}" pid="96" name="_SharedFileIndex">
    <vt:lpwstr/>
  </property>
  <property fmtid="{D5CDD505-2E9C-101B-9397-08002B2CF9AE}" pid="97" name="TemplateUrl">
    <vt:lpwstr/>
  </property>
  <property fmtid="{D5CDD505-2E9C-101B-9397-08002B2CF9AE}" pid="99" name="NLLDecisionLevelGoverning">
    <vt:lpwstr/>
  </property>
  <property fmtid="{D5CDD505-2E9C-101B-9397-08002B2CF9AE}" pid="100" name="NLLFactOwner">
    <vt:lpwstr/>
  </property>
  <property fmtid="{D5CDD505-2E9C-101B-9397-08002B2CF9AE}" pid="101" name="NLLFactOwnerText">
    <vt:lpwstr/>
  </property>
  <property fmtid="{D5CDD505-2E9C-101B-9397-08002B2CF9AE}" pid="102" name="xd_Signature">
    <vt:bool>false</vt:bool>
  </property>
  <property fmtid="{D5CDD505-2E9C-101B-9397-08002B2CF9AE}" pid="103" name="NLLDecisionLevel">
    <vt:lpwstr/>
  </property>
  <property fmtid="{D5CDD505-2E9C-101B-9397-08002B2CF9AE}" pid="104" name="NLLPTCProcessLeader">
    <vt:lpwstr/>
  </property>
  <property fmtid="{D5CDD505-2E9C-101B-9397-08002B2CF9AE}" pid="106" name="NLLPTCVISEditor">
    <vt:lpwstr/>
  </property>
</Properties>
</file>